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tif" ContentType="image/tif"/>
  <Default Extension="bin" ContentType="application/vnd.openxmlformats-officedocument.oleObject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81" r:id="rId2"/>
    <p:sldId id="283" r:id="rId3"/>
    <p:sldId id="282" r:id="rId4"/>
    <p:sldId id="284" r:id="rId5"/>
    <p:sldId id="285" r:id="rId6"/>
    <p:sldId id="292" r:id="rId7"/>
    <p:sldId id="293" r:id="rId8"/>
    <p:sldId id="294" r:id="rId9"/>
    <p:sldId id="322" r:id="rId10"/>
    <p:sldId id="295" r:id="rId11"/>
    <p:sldId id="296" r:id="rId12"/>
    <p:sldId id="333" r:id="rId13"/>
    <p:sldId id="336" r:id="rId14"/>
    <p:sldId id="337" r:id="rId15"/>
    <p:sldId id="297" r:id="rId16"/>
    <p:sldId id="298" r:id="rId17"/>
    <p:sldId id="299" r:id="rId18"/>
    <p:sldId id="338" r:id="rId19"/>
    <p:sldId id="300" r:id="rId20"/>
    <p:sldId id="301" r:id="rId21"/>
    <p:sldId id="302" r:id="rId22"/>
    <p:sldId id="303" r:id="rId23"/>
    <p:sldId id="304" r:id="rId24"/>
    <p:sldId id="305" r:id="rId25"/>
    <p:sldId id="331" r:id="rId26"/>
    <p:sldId id="332" r:id="rId27"/>
    <p:sldId id="323" r:id="rId28"/>
    <p:sldId id="306" r:id="rId29"/>
    <p:sldId id="343" r:id="rId30"/>
    <p:sldId id="339" r:id="rId31"/>
    <p:sldId id="340" r:id="rId32"/>
    <p:sldId id="344" r:id="rId33"/>
    <p:sldId id="345" r:id="rId34"/>
    <p:sldId id="341" r:id="rId35"/>
    <p:sldId id="346" r:id="rId36"/>
    <p:sldId id="347" r:id="rId37"/>
    <p:sldId id="348" r:id="rId38"/>
    <p:sldId id="342" r:id="rId39"/>
    <p:sldId id="349" r:id="rId40"/>
    <p:sldId id="307" r:id="rId41"/>
    <p:sldId id="315" r:id="rId42"/>
    <p:sldId id="316" r:id="rId43"/>
    <p:sldId id="318" r:id="rId44"/>
    <p:sldId id="329" r:id="rId45"/>
    <p:sldId id="351" r:id="rId46"/>
    <p:sldId id="324" r:id="rId47"/>
    <p:sldId id="320" r:id="rId48"/>
    <p:sldId id="321" r:id="rId49"/>
    <p:sldId id="286" r:id="rId50"/>
    <p:sldId id="352" r:id="rId51"/>
    <p:sldId id="287" r:id="rId52"/>
    <p:sldId id="356" r:id="rId53"/>
    <p:sldId id="355" r:id="rId54"/>
    <p:sldId id="357" r:id="rId55"/>
    <p:sldId id="353" r:id="rId56"/>
    <p:sldId id="354" r:id="rId57"/>
    <p:sldId id="358" r:id="rId58"/>
    <p:sldId id="359" r:id="rId59"/>
    <p:sldId id="360" r:id="rId60"/>
    <p:sldId id="325" r:id="rId61"/>
    <p:sldId id="326" r:id="rId62"/>
    <p:sldId id="328" r:id="rId63"/>
    <p:sldId id="288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12"/>
    <a:srgbClr val="E2AC01"/>
    <a:srgbClr val="FFFC00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 autoAdjust="0"/>
    <p:restoredTop sz="85748"/>
  </p:normalViewPr>
  <p:slideViewPr>
    <p:cSldViewPr snapToGrid="0" snapToObjects="1">
      <p:cViewPr>
        <p:scale>
          <a:sx n="87" d="100"/>
          <a:sy n="87" d="100"/>
        </p:scale>
        <p:origin x="480" y="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commentAuthors" Target="commentAuthors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4" Type="http://schemas.openxmlformats.org/officeDocument/2006/relationships/image" Target="../media/image30.wmf"/><Relationship Id="rId5" Type="http://schemas.openxmlformats.org/officeDocument/2006/relationships/image" Target="../media/image31.wmf"/><Relationship Id="rId1" Type="http://schemas.openxmlformats.org/officeDocument/2006/relationships/image" Target="../media/image27.wmf"/><Relationship Id="rId2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Relationship Id="rId2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Relationship Id="rId2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6/6/17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6/6/17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43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6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7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7.w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8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9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10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1.w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12.wmf"/><Relationship Id="rId7" Type="http://schemas.openxmlformats.org/officeDocument/2006/relationships/image" Target="../media/image13.emf"/><Relationship Id="rId8" Type="http://schemas.openxmlformats.org/officeDocument/2006/relationships/image" Target="../media/image14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2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27.w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28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8.bin"/><Relationship Id="rId12" Type="http://schemas.openxmlformats.org/officeDocument/2006/relationships/image" Target="../media/image31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4.bin"/><Relationship Id="rId4" Type="http://schemas.openxmlformats.org/officeDocument/2006/relationships/image" Target="../media/image27.w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28.wmf"/><Relationship Id="rId7" Type="http://schemas.openxmlformats.org/officeDocument/2006/relationships/oleObject" Target="../embeddings/oleObject16.bin"/><Relationship Id="rId8" Type="http://schemas.openxmlformats.org/officeDocument/2006/relationships/image" Target="../media/image29.wmf"/><Relationship Id="rId9" Type="http://schemas.openxmlformats.org/officeDocument/2006/relationships/oleObject" Target="../embeddings/oleObject17.bin"/><Relationship Id="rId10" Type="http://schemas.openxmlformats.org/officeDocument/2006/relationships/image" Target="../media/image30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-courses.cs.uiuc.edu/~cs491han/papers/dasu02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004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105400"/>
            <a:ext cx="7456311" cy="17526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chemeClr val="bg1"/>
                </a:solidFill>
              </a:rPr>
              <a:t>Meng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</a:p>
          <a:p>
            <a:pPr algn="l"/>
            <a:r>
              <a:rPr lang="en-US" altLang="zh-CN" dirty="0" smtClean="0">
                <a:solidFill>
                  <a:srgbClr val="C00000"/>
                </a:solidFill>
              </a:rPr>
              <a:t>CS412 Summer 2017:</a:t>
            </a:r>
          </a:p>
          <a:p>
            <a:pPr algn="l"/>
            <a:r>
              <a:rPr lang="en-US" altLang="zh-CN" dirty="0" smtClean="0">
                <a:solidFill>
                  <a:srgbClr val="C00000"/>
                </a:solidFill>
              </a:rPr>
              <a:t>Introduction to Data Mining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37327"/>
            <a:ext cx="7772400" cy="2268074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chemeClr val="bg1"/>
                </a:solidFill>
              </a:rPr>
              <a:t>Chapter 3.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Data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Processing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sz="2400" dirty="0"/>
              <a:t>Data integration</a:t>
            </a:r>
          </a:p>
          <a:p>
            <a:pPr lvl="1"/>
            <a:r>
              <a:rPr lang="en-US" altLang="en-US" sz="2400" dirty="0"/>
              <a:t>Combining data from </a:t>
            </a:r>
            <a:r>
              <a:rPr lang="en-US" altLang="en-US" sz="2400" dirty="0">
                <a:solidFill>
                  <a:srgbClr val="FF0000"/>
                </a:solidFill>
              </a:rPr>
              <a:t>multiple sources </a:t>
            </a:r>
            <a:r>
              <a:rPr lang="en-US" altLang="en-US" sz="2400" dirty="0"/>
              <a:t>into a coherent store</a:t>
            </a:r>
          </a:p>
          <a:p>
            <a:r>
              <a:rPr lang="en-US" altLang="en-US" sz="2400" dirty="0"/>
              <a:t>Schema integration: e.g., </a:t>
            </a:r>
            <a:r>
              <a:rPr lang="en-US" altLang="en-US" sz="2400" dirty="0" err="1"/>
              <a:t>A.cust</a:t>
            </a:r>
            <a:r>
              <a:rPr lang="en-US" altLang="en-US" sz="2400" dirty="0"/>
              <a:t>-id </a:t>
            </a:r>
            <a:r>
              <a:rPr lang="en-US" altLang="en-US" sz="2400" dirty="0">
                <a:sym typeface="Symbol" panose="05050102010706020507" pitchFamily="18" charset="2"/>
              </a:rPr>
              <a:t> </a:t>
            </a:r>
            <a:r>
              <a:rPr lang="en-US" altLang="en-US" sz="2400" dirty="0" err="1">
                <a:sym typeface="Symbol" panose="05050102010706020507" pitchFamily="18" charset="2"/>
              </a:rPr>
              <a:t>B.</a:t>
            </a:r>
            <a:r>
              <a:rPr lang="en-US" altLang="en-US" sz="2400" dirty="0" err="1"/>
              <a:t>cust</a:t>
            </a:r>
            <a:r>
              <a:rPr lang="en-US" altLang="en-US" sz="2400" dirty="0"/>
              <a:t>-#</a:t>
            </a:r>
          </a:p>
          <a:p>
            <a:pPr lvl="1"/>
            <a:r>
              <a:rPr lang="en-US" altLang="en-US" sz="2400" dirty="0"/>
              <a:t>Integrate metadata from different sources</a:t>
            </a:r>
          </a:p>
          <a:p>
            <a:r>
              <a:rPr lang="en-US" altLang="en-US" sz="2400" dirty="0">
                <a:solidFill>
                  <a:srgbClr val="FF0000"/>
                </a:solidFill>
              </a:rPr>
              <a:t>Entity identification: </a:t>
            </a:r>
          </a:p>
          <a:p>
            <a:pPr lvl="1"/>
            <a:r>
              <a:rPr lang="en-US" altLang="en-US" sz="2400" dirty="0"/>
              <a:t>Identify real world entities from multiple data sources, e.g., Bill Clinton = William Clinton</a:t>
            </a:r>
          </a:p>
          <a:p>
            <a:r>
              <a:rPr lang="en-US" altLang="en-US" sz="2400" dirty="0"/>
              <a:t>Detecting and resolving data value conflicts</a:t>
            </a:r>
          </a:p>
          <a:p>
            <a:pPr lvl="1"/>
            <a:r>
              <a:rPr lang="en-US" altLang="en-US" sz="2400" dirty="0"/>
              <a:t>For the same real world entity, attribute values from different sources are different</a:t>
            </a:r>
          </a:p>
          <a:p>
            <a:pPr lvl="1"/>
            <a:r>
              <a:rPr lang="en-US" altLang="en-US" sz="2400" dirty="0"/>
              <a:t>Possible reasons: different representations, different scales, e.g., metric vs. British units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85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Handling Redundancy in Data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en-US" sz="2400" dirty="0"/>
              <a:t>Redundant data occur often when integration of multiple databases</a:t>
            </a:r>
          </a:p>
          <a:p>
            <a:pPr lvl="1">
              <a:lnSpc>
                <a:spcPct val="120000"/>
              </a:lnSpc>
            </a:pPr>
            <a:r>
              <a:rPr lang="en-US" altLang="en-US" sz="2400" i="1" dirty="0"/>
              <a:t>Object identification</a:t>
            </a:r>
            <a:r>
              <a:rPr lang="en-US" altLang="en-US" sz="2400" dirty="0"/>
              <a:t>:  The same attribute or object may have different names in different databases</a:t>
            </a:r>
          </a:p>
          <a:p>
            <a:pPr lvl="1">
              <a:lnSpc>
                <a:spcPct val="120000"/>
              </a:lnSpc>
            </a:pPr>
            <a:r>
              <a:rPr lang="en-US" altLang="en-US" sz="2400" i="1" dirty="0"/>
              <a:t>Derivable data:</a:t>
            </a:r>
            <a:r>
              <a:rPr lang="en-US" altLang="en-US" sz="2400" dirty="0"/>
              <a:t> One attribute may be a “derived” attribute in another table, e.g., annual revenue</a:t>
            </a:r>
          </a:p>
          <a:p>
            <a:pPr>
              <a:lnSpc>
                <a:spcPct val="12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Redundant attributes may be able to be detected by </a:t>
            </a:r>
            <a:r>
              <a:rPr lang="en-US" altLang="en-US" sz="2400" i="1" dirty="0">
                <a:solidFill>
                  <a:srgbClr val="7030A0"/>
                </a:solidFill>
              </a:rPr>
              <a:t>correlation analysis</a:t>
            </a:r>
            <a:r>
              <a:rPr lang="en-US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en-US" sz="2400" dirty="0">
                <a:solidFill>
                  <a:srgbClr val="FF0000"/>
                </a:solidFill>
              </a:rPr>
              <a:t>and</a:t>
            </a:r>
            <a:r>
              <a:rPr lang="en-US" altLang="en-US" sz="2400" i="1" dirty="0">
                <a:solidFill>
                  <a:srgbClr val="FF0000"/>
                </a:solidFill>
              </a:rPr>
              <a:t> </a:t>
            </a:r>
            <a:r>
              <a:rPr lang="en-US" altLang="en-US" sz="2400" i="1" dirty="0">
                <a:solidFill>
                  <a:srgbClr val="7030A0"/>
                </a:solidFill>
              </a:rPr>
              <a:t>covariance analysis</a:t>
            </a:r>
            <a:endParaRPr lang="en-US" altLang="en-US" sz="2400" dirty="0">
              <a:solidFill>
                <a:srgbClr val="7030A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en-US" sz="2400" dirty="0"/>
              <a:t>Careful integration of the data from multiple sources may help reduce/avoid redundancies and inconsistencies and improve mining speed and </a:t>
            </a:r>
            <a:r>
              <a:rPr lang="en-US" altLang="en-US" sz="2400" dirty="0" smtClean="0"/>
              <a:t>quality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95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Correlation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699253"/>
              </p:ext>
            </p:extLst>
          </p:nvPr>
        </p:nvGraphicFramePr>
        <p:xfrm>
          <a:off x="457200" y="1370013"/>
          <a:ext cx="6096000" cy="1595439"/>
        </p:xfrm>
        <a:graphic>
          <a:graphicData uri="http://schemas.openxmlformats.org/drawingml/2006/table">
            <a:tbl>
              <a:tblPr/>
              <a:tblGrid>
                <a:gridCol w="2219325"/>
                <a:gridCol w="1136650"/>
                <a:gridCol w="1571625"/>
                <a:gridCol w="1168400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Play chess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Not play chess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Sum (row)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Like science fiction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450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Not like science fiction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Sum(col.)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9605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Correlation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128791"/>
              </p:ext>
            </p:extLst>
          </p:nvPr>
        </p:nvGraphicFramePr>
        <p:xfrm>
          <a:off x="457200" y="1370013"/>
          <a:ext cx="6096000" cy="1595439"/>
        </p:xfrm>
        <a:graphic>
          <a:graphicData uri="http://schemas.openxmlformats.org/drawingml/2006/table">
            <a:tbl>
              <a:tblPr/>
              <a:tblGrid>
                <a:gridCol w="2219325"/>
                <a:gridCol w="1136650"/>
                <a:gridCol w="1571625"/>
                <a:gridCol w="1168400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Play chess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Not play chess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Sum (row)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Like science fiction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90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360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450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Not like science fiction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210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840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Sum(col.)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6548284" y="1600200"/>
            <a:ext cx="25957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 to derive 90?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450/1500 * 300 = 90</a:t>
            </a:r>
          </a:p>
        </p:txBody>
      </p:sp>
    </p:spTree>
    <p:extLst>
      <p:ext uri="{BB962C8B-B14F-4D97-AF65-F5344CB8AC3E}">
        <p14:creationId xmlns:p14="http://schemas.microsoft.com/office/powerpoint/2010/main" val="980318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Correlation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7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666876"/>
              </p:ext>
            </p:extLst>
          </p:nvPr>
        </p:nvGraphicFramePr>
        <p:xfrm>
          <a:off x="457200" y="1370013"/>
          <a:ext cx="6096000" cy="1595439"/>
        </p:xfrm>
        <a:graphic>
          <a:graphicData uri="http://schemas.openxmlformats.org/drawingml/2006/table">
            <a:tbl>
              <a:tblPr/>
              <a:tblGrid>
                <a:gridCol w="2219325"/>
                <a:gridCol w="1136650"/>
                <a:gridCol w="1571625"/>
                <a:gridCol w="1168400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Play chess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Not play chess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Sum (row)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Like science fiction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250 (90)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200 (360)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450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Not like science fiction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50 (210)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1000 (840)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Sum(col.)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9354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Correlation </a:t>
            </a:r>
            <a:r>
              <a:rPr lang="en-US" altLang="en-US" dirty="0" smtClean="0"/>
              <a:t>Analysis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(for </a:t>
            </a:r>
            <a:r>
              <a:rPr lang="en-US" altLang="en-US" dirty="0"/>
              <a:t>Categorical Data)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56150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l-GR" altLang="en-US" b="1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Χ</a:t>
            </a:r>
            <a:r>
              <a:rPr lang="en-US" altLang="en-US" b="1" baseline="30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altLang="en-US" b="1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 (chi-square) test:</a:t>
            </a:r>
            <a:endParaRPr lang="el-GR" altLang="en-US" b="1" dirty="0">
              <a:solidFill>
                <a:srgbClr val="FF0000"/>
              </a:solidFill>
              <a:latin typeface="Corbel" charset="0"/>
              <a:ea typeface="Corbel" charset="0"/>
              <a:cs typeface="Corbel" charset="0"/>
            </a:endParaRPr>
          </a:p>
          <a:p>
            <a:pPr>
              <a:lnSpc>
                <a:spcPct val="110000"/>
              </a:lnSpc>
            </a:pPr>
            <a:endParaRPr lang="en-US" altLang="en-US" dirty="0">
              <a:latin typeface="Corbel" charset="0"/>
              <a:ea typeface="Corbel" charset="0"/>
              <a:cs typeface="Corbel" charset="0"/>
            </a:endParaRPr>
          </a:p>
          <a:p>
            <a:pPr>
              <a:lnSpc>
                <a:spcPct val="110000"/>
              </a:lnSpc>
            </a:pPr>
            <a:endParaRPr lang="en-US" altLang="en-US" dirty="0">
              <a:latin typeface="Corbel" charset="0"/>
              <a:ea typeface="Corbel" charset="0"/>
              <a:cs typeface="Corbel" charset="0"/>
            </a:endParaRPr>
          </a:p>
          <a:p>
            <a:pPr>
              <a:lnSpc>
                <a:spcPct val="110000"/>
              </a:lnSpc>
            </a:pPr>
            <a:endParaRPr lang="en-US" altLang="en-US" dirty="0">
              <a:latin typeface="Corbel" charset="0"/>
              <a:ea typeface="Corbel" charset="0"/>
              <a:cs typeface="Corbel" charset="0"/>
            </a:endParaRPr>
          </a:p>
          <a:p>
            <a:pPr>
              <a:lnSpc>
                <a:spcPct val="110000"/>
              </a:lnSpc>
            </a:pPr>
            <a:r>
              <a:rPr lang="en-US" b="1" dirty="0">
                <a:latin typeface="Corbel" charset="0"/>
                <a:ea typeface="Corbel" charset="0"/>
                <a:cs typeface="Corbel" charset="0"/>
              </a:rPr>
              <a:t>Null hypothesis: </a:t>
            </a:r>
            <a:r>
              <a:rPr lang="en-US" dirty="0">
                <a:latin typeface="Corbel" charset="0"/>
                <a:ea typeface="Corbel" charset="0"/>
                <a:cs typeface="Corbel" charset="0"/>
              </a:rPr>
              <a:t>The two distributions are </a:t>
            </a:r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independent</a:t>
            </a:r>
            <a:endParaRPr lang="en-US" dirty="0">
              <a:latin typeface="Corbel" charset="0"/>
              <a:ea typeface="Corbel" charset="0"/>
              <a:cs typeface="Corbel" charset="0"/>
            </a:endParaRPr>
          </a:p>
          <a:p>
            <a:pPr>
              <a:lnSpc>
                <a:spcPct val="110000"/>
              </a:lnSpc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The cells that contribute the most to the </a:t>
            </a:r>
            <a:r>
              <a:rPr lang="el-GR" altLang="en-US" dirty="0">
                <a:latin typeface="Corbel" charset="0"/>
                <a:ea typeface="Corbel" charset="0"/>
                <a:cs typeface="Corbel" charset="0"/>
              </a:rPr>
              <a:t>Χ</a:t>
            </a:r>
            <a:r>
              <a:rPr lang="en-US" altLang="en-US" baseline="30000" dirty="0"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value are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those whose actual count is </a:t>
            </a: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different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from the expected count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The larger the </a:t>
            </a:r>
            <a:r>
              <a:rPr lang="el-GR" altLang="en-US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Χ</a:t>
            </a:r>
            <a:r>
              <a:rPr lang="en-US" altLang="en-US" baseline="30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altLang="en-US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 value, </a:t>
            </a:r>
            <a:r>
              <a:rPr lang="en-US" altLang="en-US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the more the null hypothesis of independence is rejected, and the </a:t>
            </a:r>
            <a:r>
              <a:rPr lang="en-US" altLang="en-US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more likely the variables are </a:t>
            </a:r>
            <a:r>
              <a:rPr lang="en-US" altLang="en-US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related</a:t>
            </a:r>
            <a:endParaRPr lang="en-US" altLang="en-US" dirty="0">
              <a:solidFill>
                <a:srgbClr val="FF000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61" y="1600201"/>
            <a:ext cx="2684207" cy="1673942"/>
          </a:xfrm>
          <a:prstGeom prst="rect">
            <a:avLst/>
          </a:prstGeom>
        </p:spPr>
      </p:pic>
      <p:graphicFrame>
        <p:nvGraphicFramePr>
          <p:cNvPr id="6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833"/>
              </p:ext>
            </p:extLst>
          </p:nvPr>
        </p:nvGraphicFramePr>
        <p:xfrm>
          <a:off x="2305664" y="5186822"/>
          <a:ext cx="6096000" cy="1595439"/>
        </p:xfrm>
        <a:graphic>
          <a:graphicData uri="http://schemas.openxmlformats.org/drawingml/2006/table">
            <a:tbl>
              <a:tblPr/>
              <a:tblGrid>
                <a:gridCol w="2219325"/>
                <a:gridCol w="1136650"/>
                <a:gridCol w="1571625"/>
                <a:gridCol w="1168400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Play chess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Not play chess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Sum (row)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Like science fiction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250 (90)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200 (360)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450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Not like science fiction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50 (210)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1000 (840)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Sum(col.)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305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Example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en-US" dirty="0" smtClean="0"/>
              <a:t>Chi-Square Calculation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zh-CN" alt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>
              <a:lnSpc>
                <a:spcPct val="110000"/>
              </a:lnSpc>
            </a:pPr>
            <a:endParaRPr lang="zh-CN" altLang="en-US" sz="2000" dirty="0">
              <a:latin typeface="Corbel" charset="0"/>
              <a:ea typeface="Corbel" charset="0"/>
              <a:cs typeface="Corbel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zh-CN" altLang="en-US" sz="2000" dirty="0">
              <a:latin typeface="Corbel" charset="0"/>
              <a:ea typeface="Corbel" charset="0"/>
              <a:cs typeface="Corbel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zh-CN" alt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>
              <a:lnSpc>
                <a:spcPct val="110000"/>
              </a:lnSpc>
            </a:pPr>
            <a:r>
              <a:rPr lang="el-GR" altLang="en-US" sz="2000" dirty="0" smtClean="0">
                <a:latin typeface="Corbel" charset="0"/>
                <a:ea typeface="Corbel" charset="0"/>
                <a:cs typeface="Corbel" charset="0"/>
              </a:rPr>
              <a:t>Χ</a:t>
            </a:r>
            <a:r>
              <a:rPr lang="en-US" altLang="en-US" sz="2000" baseline="30000" dirty="0"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 (chi-square) calculation (numbers in parenthesis are expected counts calculated based on the data distribution in the two categories)</a:t>
            </a:r>
            <a:endParaRPr lang="el-GR" altLang="en-US" sz="2000" dirty="0">
              <a:latin typeface="Corbel" charset="0"/>
              <a:ea typeface="Corbel" charset="0"/>
              <a:cs typeface="Corbel" charset="0"/>
            </a:endParaRPr>
          </a:p>
          <a:p>
            <a:pPr>
              <a:lnSpc>
                <a:spcPct val="110000"/>
              </a:lnSpc>
            </a:pPr>
            <a:endParaRPr lang="en-US" altLang="en-US" sz="2000" dirty="0">
              <a:latin typeface="Corbel" charset="0"/>
              <a:ea typeface="Corbel" charset="0"/>
              <a:cs typeface="Corbel" charset="0"/>
            </a:endParaRPr>
          </a:p>
          <a:p>
            <a:pPr>
              <a:lnSpc>
                <a:spcPct val="110000"/>
              </a:lnSpc>
            </a:pPr>
            <a:endParaRPr lang="en-US" altLang="en-US" sz="2000" dirty="0">
              <a:latin typeface="Corbel" charset="0"/>
              <a:ea typeface="Corbel" charset="0"/>
              <a:cs typeface="Corbel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zh-CN" altLang="en-US" sz="2000" dirty="0">
              <a:latin typeface="Corbel" charset="0"/>
              <a:ea typeface="Corbel" charset="0"/>
              <a:cs typeface="Corbel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zh-CN" alt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000" dirty="0" smtClean="0">
                <a:latin typeface="Corbel" charset="0"/>
                <a:ea typeface="Corbel" charset="0"/>
                <a:cs typeface="Corbel" charset="0"/>
              </a:rPr>
              <a:t>It </a:t>
            </a: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shows that 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like_science_fiction</a:t>
            </a: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 and 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play_chess</a:t>
            </a: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 are </a:t>
            </a:r>
            <a:r>
              <a:rPr lang="en-US" altLang="en-US" sz="2000" dirty="0" smtClean="0">
                <a:latin typeface="Corbel" charset="0"/>
                <a:ea typeface="Corbel" charset="0"/>
                <a:cs typeface="Corbel" charset="0"/>
              </a:rPr>
              <a:t>correlated</a:t>
            </a:r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.</a:t>
            </a:r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3856132"/>
              </p:ext>
            </p:extLst>
          </p:nvPr>
        </p:nvGraphicFramePr>
        <p:xfrm>
          <a:off x="457200" y="1370013"/>
          <a:ext cx="6096000" cy="1595439"/>
        </p:xfrm>
        <a:graphic>
          <a:graphicData uri="http://schemas.openxmlformats.org/drawingml/2006/table">
            <a:tbl>
              <a:tblPr/>
              <a:tblGrid>
                <a:gridCol w="2219325"/>
                <a:gridCol w="1136650"/>
                <a:gridCol w="1571625"/>
                <a:gridCol w="1168400"/>
              </a:tblGrid>
              <a:tr h="3429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Play chess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Not play chess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Sum (row)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Like science fiction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250 (90)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200 (360)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450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Not like science fiction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50 (210)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1000 (840)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75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Sum(col.)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300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1200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4765852"/>
              </p:ext>
            </p:extLst>
          </p:nvPr>
        </p:nvGraphicFramePr>
        <p:xfrm>
          <a:off x="921774" y="3951671"/>
          <a:ext cx="7175090" cy="687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3" name="Equation" r:id="rId3" imgW="4381500" imgH="419100" progId="Equation.3">
                  <p:embed/>
                </p:oleObj>
              </mc:Choice>
              <mc:Fallback>
                <p:oleObj name="Equation" r:id="rId3" imgW="43815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1774" y="3951671"/>
                        <a:ext cx="7175090" cy="687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3524864" y="475580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We can reject </a:t>
            </a:r>
            <a:r>
              <a:rPr lang="en-US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the</a:t>
            </a:r>
            <a:r>
              <a:rPr lang="zh-CN" altLang="en-US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null </a:t>
            </a:r>
            <a:r>
              <a:rPr lang="en-US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hypothesis </a:t>
            </a:r>
            <a:r>
              <a:rPr lang="en-US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of</a:t>
            </a:r>
            <a:r>
              <a:rPr lang="zh-CN" altLang="en-US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independence </a:t>
            </a:r>
            <a:r>
              <a:rPr lang="en-US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at a confidence level of </a:t>
            </a:r>
            <a:r>
              <a:rPr lang="en-US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0.001</a:t>
            </a:r>
            <a:r>
              <a:rPr lang="en-US" altLang="zh-CN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.</a:t>
            </a:r>
            <a:endParaRPr lang="en-US" dirty="0">
              <a:solidFill>
                <a:srgbClr val="FF0000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487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en-US" dirty="0"/>
              <a:t>Chi-Square Calculation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1774"/>
            <a:ext cx="8229600" cy="402281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99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Correlation </a:t>
            </a:r>
            <a:r>
              <a:rPr lang="en-US" altLang="en-US" dirty="0" smtClean="0"/>
              <a:t>Analysis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(for </a:t>
            </a:r>
            <a:r>
              <a:rPr lang="en-US" altLang="en-US" dirty="0"/>
              <a:t>Categorical Data)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l-GR" altLang="en-US" b="1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Χ</a:t>
            </a:r>
            <a:r>
              <a:rPr lang="en-US" altLang="en-US" b="1" baseline="30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altLang="en-US" b="1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 (chi-square) test:</a:t>
            </a:r>
            <a:endParaRPr lang="el-GR" altLang="en-US" b="1" dirty="0">
              <a:solidFill>
                <a:srgbClr val="FF0000"/>
              </a:solidFill>
              <a:latin typeface="Corbel" charset="0"/>
              <a:ea typeface="Corbel" charset="0"/>
              <a:cs typeface="Corbel" charset="0"/>
            </a:endParaRPr>
          </a:p>
          <a:p>
            <a:pPr>
              <a:lnSpc>
                <a:spcPct val="110000"/>
              </a:lnSpc>
            </a:pPr>
            <a:endParaRPr lang="en-US" altLang="en-US" dirty="0">
              <a:latin typeface="Corbel" charset="0"/>
              <a:ea typeface="Corbel" charset="0"/>
              <a:cs typeface="Corbel" charset="0"/>
            </a:endParaRPr>
          </a:p>
          <a:p>
            <a:pPr>
              <a:lnSpc>
                <a:spcPct val="110000"/>
              </a:lnSpc>
            </a:pPr>
            <a:endParaRPr lang="en-US" altLang="en-US" dirty="0">
              <a:latin typeface="Corbel" charset="0"/>
              <a:ea typeface="Corbel" charset="0"/>
              <a:cs typeface="Corbel" charset="0"/>
            </a:endParaRPr>
          </a:p>
          <a:p>
            <a:pPr>
              <a:lnSpc>
                <a:spcPct val="110000"/>
              </a:lnSpc>
            </a:pPr>
            <a:endParaRPr lang="en-US" altLang="en-US" dirty="0">
              <a:latin typeface="Corbel" charset="0"/>
              <a:ea typeface="Corbel" charset="0"/>
              <a:cs typeface="Corbel" charset="0"/>
            </a:endParaRPr>
          </a:p>
          <a:p>
            <a:pPr>
              <a:lnSpc>
                <a:spcPct val="110000"/>
              </a:lnSpc>
            </a:pPr>
            <a:r>
              <a:rPr lang="en-US" b="1" dirty="0">
                <a:latin typeface="Corbel" charset="0"/>
                <a:ea typeface="Corbel" charset="0"/>
                <a:cs typeface="Corbel" charset="0"/>
              </a:rPr>
              <a:t>Null hypothesis: </a:t>
            </a:r>
            <a:r>
              <a:rPr lang="en-US" dirty="0">
                <a:latin typeface="Corbel" charset="0"/>
                <a:ea typeface="Corbel" charset="0"/>
                <a:cs typeface="Corbel" charset="0"/>
              </a:rPr>
              <a:t>The two distributions are </a:t>
            </a:r>
            <a:r>
              <a:rPr lang="en-US" dirty="0" smtClean="0">
                <a:latin typeface="Corbel" charset="0"/>
                <a:ea typeface="Corbel" charset="0"/>
                <a:cs typeface="Corbel" charset="0"/>
              </a:rPr>
              <a:t>independent</a:t>
            </a:r>
            <a:endParaRPr lang="en-US" dirty="0">
              <a:latin typeface="Corbel" charset="0"/>
              <a:ea typeface="Corbel" charset="0"/>
              <a:cs typeface="Corbel" charset="0"/>
            </a:endParaRPr>
          </a:p>
          <a:p>
            <a:pPr>
              <a:lnSpc>
                <a:spcPct val="110000"/>
              </a:lnSpc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The cells that contribute the most to the </a:t>
            </a:r>
            <a:r>
              <a:rPr lang="el-GR" altLang="en-US" dirty="0">
                <a:latin typeface="Corbel" charset="0"/>
                <a:ea typeface="Corbel" charset="0"/>
                <a:cs typeface="Corbel" charset="0"/>
              </a:rPr>
              <a:t>Χ</a:t>
            </a:r>
            <a:r>
              <a:rPr lang="en-US" altLang="en-US" baseline="30000" dirty="0"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value are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those whose actual count is </a:t>
            </a: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different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from the expected count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The larger the </a:t>
            </a:r>
            <a:r>
              <a:rPr lang="el-GR" altLang="en-US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Χ</a:t>
            </a:r>
            <a:r>
              <a:rPr lang="en-US" altLang="en-US" baseline="30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altLang="en-US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 value, </a:t>
            </a:r>
            <a:r>
              <a:rPr lang="en-US" altLang="en-US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the more the null hypothesis of independence is rejected, and the </a:t>
            </a:r>
            <a:r>
              <a:rPr lang="en-US" altLang="en-US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more likely the variables are related</a:t>
            </a:r>
          </a:p>
          <a:p>
            <a:pPr>
              <a:lnSpc>
                <a:spcPct val="110000"/>
              </a:lnSpc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Note:  </a:t>
            </a:r>
            <a:r>
              <a:rPr lang="en-US" altLang="en-US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Correlation does not imply causality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# of hospitals and # of car-theft in a city are correlated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Both are causally linked to the third variable: </a:t>
            </a: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population</a:t>
            </a:r>
            <a:endParaRPr lang="en-US" altLang="en-US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61" y="1600201"/>
            <a:ext cx="2684207" cy="167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62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Variance for Single </a:t>
            </a:r>
            <a:r>
              <a:rPr lang="en-US" altLang="en-US" dirty="0" smtClean="0"/>
              <a:t>Variable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(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en-US" dirty="0" smtClean="0"/>
              <a:t>Numerical </a:t>
            </a:r>
            <a:r>
              <a:rPr lang="en-US" altLang="en-US" dirty="0"/>
              <a:t>Data)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The variance of a random variable </a:t>
            </a:r>
            <a:r>
              <a:rPr lang="en-US" altLang="en-US" sz="2400" i="1" dirty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 provides a measure of how much the value of </a:t>
            </a:r>
            <a:r>
              <a:rPr lang="en-US" altLang="en-US" sz="2400" i="1" dirty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 deviates from the mean or expected value of </a:t>
            </a:r>
            <a:r>
              <a:rPr lang="en-US" altLang="en-US" sz="2400" i="1" dirty="0">
                <a:latin typeface="Corbel" charset="0"/>
                <a:ea typeface="Corbel" charset="0"/>
                <a:cs typeface="Corbel" charset="0"/>
              </a:rPr>
              <a:t>X:</a:t>
            </a:r>
          </a:p>
          <a:p>
            <a:pPr lvl="2">
              <a:lnSpc>
                <a:spcPct val="110000"/>
              </a:lnSpc>
              <a:buNone/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en-US" sz="2400" b="1" dirty="0">
              <a:latin typeface="Corbel" charset="0"/>
              <a:ea typeface="Corbel" charset="0"/>
              <a:cs typeface="Corbel" charset="0"/>
            </a:endParaRPr>
          </a:p>
          <a:p>
            <a:pPr lvl="1">
              <a:lnSpc>
                <a:spcPct val="110000"/>
              </a:lnSpc>
            </a:pPr>
            <a:endParaRPr lang="en-US" altLang="en-US" sz="2400" dirty="0">
              <a:latin typeface="Corbel" charset="0"/>
              <a:ea typeface="Corbel" charset="0"/>
              <a:cs typeface="Corbel" charset="0"/>
            </a:endParaRPr>
          </a:p>
          <a:p>
            <a:pPr lvl="1">
              <a:lnSpc>
                <a:spcPct val="110000"/>
              </a:lnSpc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 where</a:t>
            </a:r>
            <a:r>
              <a:rPr lang="en-US" altLang="en-US" sz="2400" b="1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l-GR" altLang="en-US" sz="2400" dirty="0">
                <a:latin typeface="Corbel" charset="0"/>
                <a:ea typeface="Corbel" charset="0"/>
                <a:cs typeface="Corbel" charset="0"/>
              </a:rPr>
              <a:t>σ</a:t>
            </a:r>
            <a:r>
              <a:rPr lang="en-US" altLang="en-US" sz="2400" baseline="30000" dirty="0"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 is the variance of X, </a:t>
            </a:r>
            <a:r>
              <a:rPr lang="el-GR" altLang="en-US" sz="2400" dirty="0">
                <a:latin typeface="Corbel" charset="0"/>
                <a:ea typeface="Corbel" charset="0"/>
                <a:cs typeface="Corbel" charset="0"/>
              </a:rPr>
              <a:t>σ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 is called </a:t>
            </a:r>
            <a:r>
              <a:rPr lang="en-US" altLang="en-US" sz="2400" i="1" dirty="0">
                <a:latin typeface="Corbel" charset="0"/>
                <a:ea typeface="Corbel" charset="0"/>
                <a:cs typeface="Corbel" charset="0"/>
              </a:rPr>
              <a:t>standard deviation</a:t>
            </a:r>
          </a:p>
          <a:p>
            <a:pPr marL="733407" lvl="4" indent="0">
              <a:lnSpc>
                <a:spcPct val="110000"/>
              </a:lnSpc>
              <a:buNone/>
            </a:pPr>
            <a:r>
              <a:rPr lang="el-GR" altLang="en-US" sz="2400" dirty="0">
                <a:latin typeface="Corbel" charset="0"/>
                <a:ea typeface="Corbel" charset="0"/>
                <a:cs typeface="Corbel" charset="0"/>
              </a:rPr>
              <a:t>µ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 is the mean, and </a:t>
            </a:r>
            <a:r>
              <a:rPr lang="el-GR" altLang="en-US" sz="2400" b="1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µ</a:t>
            </a:r>
            <a:r>
              <a:rPr lang="en-US" altLang="en-US" sz="2400" b="1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 = E[X]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 is the expected value of X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 That is, variance is the expected value of the square deviation from the mean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 It can also be written as:</a:t>
            </a:r>
          </a:p>
          <a:p>
            <a:endParaRPr lang="en-US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3068070"/>
              </p:ext>
            </p:extLst>
          </p:nvPr>
        </p:nvGraphicFramePr>
        <p:xfrm>
          <a:off x="886613" y="2462083"/>
          <a:ext cx="7370773" cy="1401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7" name="Equation" r:id="rId3" imgW="4178160" imgH="838080" progId="Equation.DSMT4">
                  <p:embed/>
                </p:oleObj>
              </mc:Choice>
              <mc:Fallback>
                <p:oleObj name="Equation" r:id="rId3" imgW="417816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6613" y="2462083"/>
                        <a:ext cx="7370773" cy="14010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6599074"/>
              </p:ext>
            </p:extLst>
          </p:nvPr>
        </p:nvGraphicFramePr>
        <p:xfrm>
          <a:off x="1573979" y="5947471"/>
          <a:ext cx="5934292" cy="361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8" name="Equation" r:id="rId5" imgW="3555720" imgH="228600" progId="Equation.DSMT4">
                  <p:embed/>
                </p:oleObj>
              </mc:Choice>
              <mc:Fallback>
                <p:oleObj name="Equation" r:id="rId5" imgW="355572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73979" y="5947471"/>
                        <a:ext cx="5934292" cy="361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4593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Why?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Quality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40000"/>
              </a:lnSpc>
            </a:pPr>
            <a:r>
              <a:rPr lang="en-US" altLang="en-US" sz="2600" dirty="0" smtClean="0"/>
              <a:t>Measures for data quality: A multidimensional view</a:t>
            </a:r>
          </a:p>
          <a:p>
            <a:pPr lvl="1">
              <a:lnSpc>
                <a:spcPct val="140000"/>
              </a:lnSpc>
            </a:pPr>
            <a:r>
              <a:rPr lang="en-US" altLang="en-US" sz="2600" dirty="0" smtClean="0"/>
              <a:t>Accuracy: correct or wrong, accurate or not</a:t>
            </a:r>
          </a:p>
          <a:p>
            <a:pPr lvl="1">
              <a:lnSpc>
                <a:spcPct val="140000"/>
              </a:lnSpc>
            </a:pPr>
            <a:r>
              <a:rPr lang="en-US" altLang="en-US" sz="2600" dirty="0"/>
              <a:t>Believability: how trustable the data are correct</a:t>
            </a:r>
            <a:r>
              <a:rPr lang="en-US" altLang="en-US" sz="2600" dirty="0" smtClean="0"/>
              <a:t>?</a:t>
            </a:r>
          </a:p>
          <a:p>
            <a:pPr lvl="1">
              <a:lnSpc>
                <a:spcPct val="140000"/>
              </a:lnSpc>
            </a:pPr>
            <a:r>
              <a:rPr lang="en-US" altLang="en-US" sz="2600" dirty="0" smtClean="0"/>
              <a:t>Completeness: not recorded, unavailable, …</a:t>
            </a:r>
          </a:p>
          <a:p>
            <a:pPr lvl="1">
              <a:lnSpc>
                <a:spcPct val="140000"/>
              </a:lnSpc>
            </a:pPr>
            <a:r>
              <a:rPr lang="en-US" altLang="en-US" sz="2600" dirty="0" smtClean="0"/>
              <a:t>Consistency: some modified but some not, dangling, …</a:t>
            </a:r>
          </a:p>
          <a:p>
            <a:pPr lvl="1">
              <a:lnSpc>
                <a:spcPct val="140000"/>
              </a:lnSpc>
            </a:pPr>
            <a:r>
              <a:rPr lang="en-US" altLang="en-US" sz="2600" dirty="0" smtClean="0"/>
              <a:t>Timeliness: timely update? </a:t>
            </a:r>
          </a:p>
          <a:p>
            <a:pPr lvl="1">
              <a:lnSpc>
                <a:spcPct val="140000"/>
              </a:lnSpc>
            </a:pPr>
            <a:r>
              <a:rPr lang="en-US" altLang="en-US" sz="2600" dirty="0" smtClean="0"/>
              <a:t>Interpretability: how easily the data can be understood?</a:t>
            </a:r>
            <a:endParaRPr lang="en-US" alt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12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Covariance for Two </a:t>
            </a:r>
            <a:r>
              <a:rPr lang="en-US" alt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83561" cy="512127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Covariance between two variables </a:t>
            </a:r>
            <a:r>
              <a:rPr lang="en-US" altLang="en-US" sz="2400" i="1" dirty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en-US" sz="2400" baseline="-25000" dirty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 and </a:t>
            </a:r>
            <a:r>
              <a:rPr lang="en-US" altLang="en-US" sz="2400" i="1" dirty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en-US" sz="2400" baseline="-25000" dirty="0"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en-US" sz="2400" dirty="0">
              <a:latin typeface="Corbel" charset="0"/>
              <a:ea typeface="Corbel" charset="0"/>
              <a:cs typeface="Corbel" charset="0"/>
            </a:endParaRPr>
          </a:p>
          <a:p>
            <a:pPr lvl="2">
              <a:lnSpc>
                <a:spcPct val="110000"/>
              </a:lnSpc>
              <a:buNone/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where µ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 = E[</a:t>
            </a:r>
            <a:r>
              <a:rPr lang="en-US" altLang="en-US" i="1" dirty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] is the respective mean or </a:t>
            </a:r>
            <a:r>
              <a:rPr lang="en-US" altLang="en-US" b="1" dirty="0">
                <a:latin typeface="Corbel" charset="0"/>
                <a:ea typeface="Corbel" charset="0"/>
                <a:cs typeface="Corbel" charset="0"/>
              </a:rPr>
              <a:t>expected value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 of </a:t>
            </a:r>
            <a:r>
              <a:rPr lang="en-US" altLang="en-US" i="1" dirty="0" smtClean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en-US" baseline="-25000" dirty="0" smtClean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;</a:t>
            </a:r>
            <a:r>
              <a:rPr lang="zh-CN" altLang="en-US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similarly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for µ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  </a:t>
            </a:r>
            <a:endParaRPr lang="en-US" altLang="en-US" sz="2400" b="1" dirty="0">
              <a:latin typeface="Corbel" charset="0"/>
              <a:ea typeface="Corbel" charset="0"/>
              <a:cs typeface="Corbel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400" b="1" dirty="0">
                <a:latin typeface="Corbel" charset="0"/>
                <a:ea typeface="Corbel" charset="0"/>
                <a:cs typeface="Corbel" charset="0"/>
              </a:rPr>
              <a:t>Positive covariance: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 If </a:t>
            </a:r>
            <a:r>
              <a:rPr lang="el-GR" altLang="en-US" sz="2400" dirty="0">
                <a:latin typeface="Corbel" charset="0"/>
                <a:ea typeface="Corbel" charset="0"/>
                <a:cs typeface="Corbel" charset="0"/>
              </a:rPr>
              <a:t>σ</a:t>
            </a:r>
            <a:r>
              <a:rPr lang="en-US" altLang="en-US" sz="2400" baseline="-25000" dirty="0">
                <a:latin typeface="Corbel" charset="0"/>
                <a:ea typeface="Corbel" charset="0"/>
                <a:cs typeface="Corbel" charset="0"/>
              </a:rPr>
              <a:t>12 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&gt; 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0</a:t>
            </a:r>
            <a:endParaRPr lang="zh-CN" altLang="en-US" sz="2400" dirty="0" smtClean="0">
              <a:latin typeface="Corbel" charset="0"/>
              <a:ea typeface="Corbel" charset="0"/>
              <a:cs typeface="Corbel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2400" b="1" dirty="0" smtClean="0">
                <a:latin typeface="Corbel" charset="0"/>
                <a:ea typeface="Corbel" charset="0"/>
                <a:cs typeface="Corbel" charset="0"/>
              </a:rPr>
              <a:t>Negative </a:t>
            </a:r>
            <a:r>
              <a:rPr lang="en-US" altLang="en-US" sz="2400" b="1" dirty="0">
                <a:latin typeface="Corbel" charset="0"/>
                <a:ea typeface="Corbel" charset="0"/>
                <a:cs typeface="Corbel" charset="0"/>
              </a:rPr>
              <a:t>covariance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: If </a:t>
            </a:r>
            <a:r>
              <a:rPr lang="el-GR" altLang="en-US" sz="2400" dirty="0">
                <a:latin typeface="Corbel" charset="0"/>
                <a:ea typeface="Corbel" charset="0"/>
                <a:cs typeface="Corbel" charset="0"/>
              </a:rPr>
              <a:t>σ</a:t>
            </a:r>
            <a:r>
              <a:rPr lang="en-US" altLang="en-US" sz="2400" baseline="-25000" dirty="0">
                <a:latin typeface="Corbel" charset="0"/>
                <a:ea typeface="Corbel" charset="0"/>
                <a:cs typeface="Corbel" charset="0"/>
              </a:rPr>
              <a:t>12  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&lt; 0 </a:t>
            </a:r>
          </a:p>
          <a:p>
            <a:pPr>
              <a:lnSpc>
                <a:spcPct val="80000"/>
              </a:lnSpc>
            </a:pPr>
            <a:r>
              <a:rPr lang="en-US" altLang="en-US" sz="2400" b="1" dirty="0">
                <a:latin typeface="Corbel" charset="0"/>
                <a:ea typeface="Corbel" charset="0"/>
                <a:cs typeface="Corbel" charset="0"/>
              </a:rPr>
              <a:t>Independence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: If X</a:t>
            </a:r>
            <a:r>
              <a:rPr lang="en-US" altLang="en-US" sz="2400" baseline="-25000" dirty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 and X</a:t>
            </a:r>
            <a:r>
              <a:rPr lang="en-US" altLang="en-US" sz="2400" baseline="-25000" dirty="0">
                <a:latin typeface="Corbel" charset="0"/>
                <a:ea typeface="Corbel" charset="0"/>
                <a:cs typeface="Corbel" charset="0"/>
              </a:rPr>
              <a:t>2 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are</a:t>
            </a:r>
            <a:r>
              <a:rPr lang="en-US" altLang="en-US" sz="2400" baseline="-250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independent, </a:t>
            </a:r>
            <a:r>
              <a:rPr lang="el-GR" altLang="en-US" sz="2400" dirty="0">
                <a:latin typeface="Corbel" charset="0"/>
                <a:ea typeface="Corbel" charset="0"/>
                <a:cs typeface="Corbel" charset="0"/>
              </a:rPr>
              <a:t>σ</a:t>
            </a:r>
            <a:r>
              <a:rPr lang="en-US" altLang="en-US" sz="2400" baseline="-25000" dirty="0">
                <a:latin typeface="Corbel" charset="0"/>
                <a:ea typeface="Corbel" charset="0"/>
                <a:cs typeface="Corbel" charset="0"/>
              </a:rPr>
              <a:t>12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 = 0 but the reverse is 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not true</a:t>
            </a:r>
            <a:endParaRPr lang="en-US" altLang="en-US" sz="2400" dirty="0">
              <a:latin typeface="Corbel" charset="0"/>
              <a:ea typeface="Corbel" charset="0"/>
              <a:cs typeface="Corbel" charset="0"/>
            </a:endParaRPr>
          </a:p>
          <a:p>
            <a:pPr lvl="1"/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Some pairs of random variables may have a covariance 0 but are not independent</a:t>
            </a:r>
          </a:p>
          <a:p>
            <a:pPr lvl="1"/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Only under some additional assumptions (e.g., the data follow multivariate normal distributions) does a covariance of 0 imply 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independence</a:t>
            </a:r>
            <a:endParaRPr lang="en-US" altLang="en-US" sz="24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4458885"/>
              </p:ext>
            </p:extLst>
          </p:nvPr>
        </p:nvGraphicFramePr>
        <p:xfrm>
          <a:off x="986823" y="2047690"/>
          <a:ext cx="7524312" cy="391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00" name="Equation" r:id="rId3" imgW="4381200" imgH="228600" progId="Equation.DSMT4">
                  <p:embed/>
                </p:oleObj>
              </mc:Choice>
              <mc:Fallback>
                <p:oleObj name="Equation" r:id="rId3" imgW="4381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6823" y="2047690"/>
                        <a:ext cx="7524312" cy="3914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9501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</a:t>
            </a:r>
            <a:r>
              <a:rPr lang="en-US" altLang="en-US" dirty="0" smtClean="0"/>
              <a:t>: </a:t>
            </a:r>
            <a:r>
              <a:rPr lang="en-US" altLang="en-US" dirty="0"/>
              <a:t>Calculation of Covariance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spcAft>
                <a:spcPts val="600"/>
              </a:spcAft>
              <a:defRPr/>
            </a:pPr>
            <a:r>
              <a:rPr lang="en-US" sz="2400" dirty="0">
                <a:latin typeface="Corbel" charset="0"/>
                <a:ea typeface="Corbel" charset="0"/>
                <a:cs typeface="Corbel" charset="0"/>
              </a:rPr>
              <a:t>Suppose two stocks X</a:t>
            </a:r>
            <a:r>
              <a:rPr lang="en-US" sz="2400" baseline="-25000" dirty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sz="2400" dirty="0">
                <a:latin typeface="Corbel" charset="0"/>
                <a:ea typeface="Corbel" charset="0"/>
                <a:cs typeface="Corbel" charset="0"/>
              </a:rPr>
              <a:t> and X</a:t>
            </a:r>
            <a:r>
              <a:rPr lang="en-US" sz="2400" baseline="-25000" dirty="0"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sz="2400" dirty="0">
                <a:latin typeface="Corbel" charset="0"/>
                <a:ea typeface="Corbel" charset="0"/>
                <a:cs typeface="Corbel" charset="0"/>
              </a:rPr>
              <a:t> have the following values in one week</a:t>
            </a:r>
            <a:r>
              <a:rPr lang="en-US" sz="2400" dirty="0" smtClean="0">
                <a:latin typeface="Corbel" charset="0"/>
                <a:ea typeface="Corbel" charset="0"/>
                <a:cs typeface="Corbel" charset="0"/>
              </a:rPr>
              <a:t>:</a:t>
            </a:r>
            <a:endParaRPr lang="zh-CN" altLang="en-US" sz="2400" dirty="0" smtClean="0">
              <a:latin typeface="Corbel" charset="0"/>
              <a:ea typeface="Corbel" charset="0"/>
              <a:cs typeface="Corbel" charset="0"/>
            </a:endParaRPr>
          </a:p>
          <a:p>
            <a:pPr lvl="1">
              <a:spcAft>
                <a:spcPts val="600"/>
              </a:spcAft>
              <a:defRPr/>
            </a:pPr>
            <a:r>
              <a:rPr lang="en-US" sz="2400" dirty="0" smtClean="0">
                <a:latin typeface="Corbel" charset="0"/>
                <a:ea typeface="Corbel" charset="0"/>
                <a:cs typeface="Corbel" charset="0"/>
              </a:rPr>
              <a:t>(</a:t>
            </a:r>
            <a:r>
              <a:rPr lang="en-US" sz="2400" dirty="0">
                <a:latin typeface="Corbel" charset="0"/>
                <a:ea typeface="Corbel" charset="0"/>
                <a:cs typeface="Corbel" charset="0"/>
              </a:rPr>
              <a:t>2, 5), (3, 8), (5, 10), (4, 11), (6, 14)</a:t>
            </a:r>
          </a:p>
          <a:p>
            <a:pPr>
              <a:spcAft>
                <a:spcPts val="600"/>
              </a:spcAft>
              <a:defRPr/>
            </a:pPr>
            <a:r>
              <a:rPr lang="en-US" sz="2400" dirty="0">
                <a:latin typeface="Corbel" charset="0"/>
                <a:ea typeface="Corbel" charset="0"/>
                <a:cs typeface="Corbel" charset="0"/>
              </a:rPr>
              <a:t>Question:  If the stocks are affected by the same industry trends, will their prices rise or fall together?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latin typeface="Corbel" charset="0"/>
                <a:ea typeface="Corbel" charset="0"/>
                <a:cs typeface="Corbel" charset="0"/>
              </a:rPr>
              <a:t>Covariance formula</a:t>
            </a:r>
          </a:p>
          <a:p>
            <a:pPr>
              <a:spcAft>
                <a:spcPts val="600"/>
              </a:spcAft>
              <a:defRPr/>
            </a:pPr>
            <a:endParaRPr lang="en-US" sz="2400" dirty="0">
              <a:latin typeface="Corbel" charset="0"/>
              <a:ea typeface="Corbel" charset="0"/>
              <a:cs typeface="Corbel" charset="0"/>
            </a:endParaRPr>
          </a:p>
          <a:p>
            <a:pPr>
              <a:spcAft>
                <a:spcPts val="600"/>
              </a:spcAft>
              <a:defRPr/>
            </a:pPr>
            <a:r>
              <a:rPr lang="en-US" sz="2400" dirty="0">
                <a:latin typeface="Corbel" charset="0"/>
                <a:ea typeface="Corbel" charset="0"/>
                <a:cs typeface="Corbel" charset="0"/>
              </a:rPr>
              <a:t>Its computation can be simplified as: </a:t>
            </a:r>
          </a:p>
          <a:p>
            <a:pPr lvl="1">
              <a:spcAft>
                <a:spcPts val="600"/>
              </a:spcAft>
              <a:defRPr/>
            </a:pPr>
            <a:r>
              <a:rPr lang="en-US" sz="2400" dirty="0">
                <a:latin typeface="Corbel" charset="0"/>
                <a:ea typeface="Corbel" charset="0"/>
                <a:cs typeface="Corbel" charset="0"/>
              </a:rPr>
              <a:t>E(X</a:t>
            </a:r>
            <a:r>
              <a:rPr lang="en-US" sz="2400" baseline="-25000" dirty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sz="2400" dirty="0">
                <a:latin typeface="Corbel" charset="0"/>
                <a:ea typeface="Corbel" charset="0"/>
                <a:cs typeface="Corbel" charset="0"/>
              </a:rPr>
              <a:t>) = (2 + 3 + 5 + 4 + 6</a:t>
            </a:r>
            <a:r>
              <a:rPr lang="en-US" sz="2400" dirty="0" smtClean="0">
                <a:latin typeface="Corbel" charset="0"/>
                <a:ea typeface="Corbel" charset="0"/>
                <a:cs typeface="Corbel" charset="0"/>
              </a:rPr>
              <a:t>)</a:t>
            </a:r>
            <a:r>
              <a:rPr lang="zh-CN" altLang="en-US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2400" dirty="0" smtClean="0">
                <a:latin typeface="Corbel" charset="0"/>
                <a:ea typeface="Corbel" charset="0"/>
                <a:cs typeface="Corbel" charset="0"/>
              </a:rPr>
              <a:t>/ </a:t>
            </a:r>
            <a:r>
              <a:rPr lang="en-US" sz="2400" dirty="0">
                <a:latin typeface="Corbel" charset="0"/>
                <a:ea typeface="Corbel" charset="0"/>
                <a:cs typeface="Corbel" charset="0"/>
              </a:rPr>
              <a:t>5 = 20/5 = 4</a:t>
            </a:r>
          </a:p>
          <a:p>
            <a:pPr lvl="1">
              <a:spcAft>
                <a:spcPts val="600"/>
              </a:spcAft>
              <a:defRPr/>
            </a:pPr>
            <a:r>
              <a:rPr lang="en-US" sz="2400" dirty="0">
                <a:latin typeface="Corbel" charset="0"/>
                <a:ea typeface="Corbel" charset="0"/>
                <a:cs typeface="Corbel" charset="0"/>
              </a:rPr>
              <a:t>E(X</a:t>
            </a:r>
            <a:r>
              <a:rPr lang="en-US" sz="2400" baseline="-25000" dirty="0"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sz="2400" dirty="0">
                <a:latin typeface="Corbel" charset="0"/>
                <a:ea typeface="Corbel" charset="0"/>
                <a:cs typeface="Corbel" charset="0"/>
              </a:rPr>
              <a:t>) = (5 + 8 + 10 + 11 + 14) </a:t>
            </a:r>
            <a:r>
              <a:rPr lang="en-US" sz="2400" dirty="0" smtClean="0">
                <a:latin typeface="Corbel" charset="0"/>
                <a:ea typeface="Corbel" charset="0"/>
                <a:cs typeface="Corbel" charset="0"/>
              </a:rPr>
              <a:t>/</a:t>
            </a:r>
            <a:r>
              <a:rPr lang="zh-CN" altLang="en-US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2400" dirty="0" smtClean="0">
                <a:latin typeface="Corbel" charset="0"/>
                <a:ea typeface="Corbel" charset="0"/>
                <a:cs typeface="Corbel" charset="0"/>
              </a:rPr>
              <a:t>5 </a:t>
            </a:r>
            <a:r>
              <a:rPr lang="en-US" sz="2400" dirty="0">
                <a:latin typeface="Corbel" charset="0"/>
                <a:ea typeface="Corbel" charset="0"/>
                <a:cs typeface="Corbel" charset="0"/>
              </a:rPr>
              <a:t>= 48/5 = 9.6</a:t>
            </a:r>
          </a:p>
          <a:p>
            <a:pPr lvl="1">
              <a:spcAft>
                <a:spcPts val="600"/>
              </a:spcAft>
              <a:defRPr/>
            </a:pPr>
            <a:r>
              <a:rPr lang="el-GR" altLang="en-US" sz="2400" dirty="0">
                <a:latin typeface="Corbel" charset="0"/>
                <a:ea typeface="Corbel" charset="0"/>
                <a:cs typeface="Corbel" charset="0"/>
              </a:rPr>
              <a:t>σ</a:t>
            </a:r>
            <a:r>
              <a:rPr lang="en-US" altLang="en-US" sz="2400" baseline="-25000" dirty="0">
                <a:latin typeface="Corbel" charset="0"/>
                <a:ea typeface="Corbel" charset="0"/>
                <a:cs typeface="Corbel" charset="0"/>
              </a:rPr>
              <a:t>12</a:t>
            </a:r>
            <a:r>
              <a:rPr lang="en-US" sz="2400" dirty="0">
                <a:latin typeface="Corbel" charset="0"/>
                <a:ea typeface="Corbel" charset="0"/>
                <a:cs typeface="Corbel" charset="0"/>
              </a:rPr>
              <a:t> = (2×5 + 3×8 + 5×10 + 4×11 + 6×14</a:t>
            </a:r>
            <a:r>
              <a:rPr lang="en-US" sz="2400" dirty="0" smtClean="0">
                <a:latin typeface="Corbel" charset="0"/>
                <a:ea typeface="Corbel" charset="0"/>
                <a:cs typeface="Corbel" charset="0"/>
              </a:rPr>
              <a:t>)</a:t>
            </a:r>
            <a:r>
              <a:rPr lang="zh-CN" altLang="en-US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2400" dirty="0" smtClean="0">
                <a:latin typeface="Corbel" charset="0"/>
                <a:ea typeface="Corbel" charset="0"/>
                <a:cs typeface="Corbel" charset="0"/>
              </a:rPr>
              <a:t>/</a:t>
            </a:r>
            <a:r>
              <a:rPr lang="zh-CN" altLang="en-US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2400" dirty="0" smtClean="0">
                <a:latin typeface="Corbel" charset="0"/>
                <a:ea typeface="Corbel" charset="0"/>
                <a:cs typeface="Corbel" charset="0"/>
              </a:rPr>
              <a:t>5 </a:t>
            </a:r>
            <a:r>
              <a:rPr lang="en-US" sz="2400" dirty="0">
                <a:latin typeface="Corbel" charset="0"/>
                <a:ea typeface="Corbel" charset="0"/>
                <a:cs typeface="Corbel" charset="0"/>
              </a:rPr>
              <a:t>− 4 × 9.6 = 4</a:t>
            </a:r>
          </a:p>
          <a:p>
            <a:pPr>
              <a:spcAft>
                <a:spcPts val="600"/>
              </a:spcAft>
              <a:defRPr/>
            </a:pPr>
            <a:r>
              <a:rPr lang="en-US" sz="2400" dirty="0">
                <a:latin typeface="Corbel" charset="0"/>
                <a:ea typeface="Corbel" charset="0"/>
                <a:cs typeface="Corbel" charset="0"/>
              </a:rPr>
              <a:t>Thus, X</a:t>
            </a:r>
            <a:r>
              <a:rPr lang="en-US" sz="2400" baseline="-25000" dirty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sz="2400" dirty="0">
                <a:latin typeface="Corbel" charset="0"/>
                <a:ea typeface="Corbel" charset="0"/>
                <a:cs typeface="Corbel" charset="0"/>
              </a:rPr>
              <a:t> and X</a:t>
            </a:r>
            <a:r>
              <a:rPr lang="en-US" sz="2400" baseline="-25000" dirty="0"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sz="2400" dirty="0">
                <a:latin typeface="Corbel" charset="0"/>
                <a:ea typeface="Corbel" charset="0"/>
                <a:cs typeface="Corbel" charset="0"/>
              </a:rPr>
              <a:t> rise together since </a:t>
            </a:r>
            <a:r>
              <a:rPr lang="el-GR" altLang="en-US" sz="2400" dirty="0">
                <a:latin typeface="Corbel" charset="0"/>
                <a:ea typeface="Corbel" charset="0"/>
                <a:cs typeface="Corbel" charset="0"/>
              </a:rPr>
              <a:t>σ</a:t>
            </a:r>
            <a:r>
              <a:rPr lang="en-US" altLang="en-US" sz="2400" baseline="-25000" dirty="0">
                <a:latin typeface="Corbel" charset="0"/>
                <a:ea typeface="Corbel" charset="0"/>
                <a:cs typeface="Corbel" charset="0"/>
              </a:rPr>
              <a:t>12</a:t>
            </a:r>
            <a:r>
              <a:rPr lang="en-US" sz="2400" dirty="0">
                <a:latin typeface="Corbel" charset="0"/>
                <a:ea typeface="Corbel" charset="0"/>
                <a:cs typeface="Corbel" charset="0"/>
              </a:rPr>
              <a:t> &gt; 0</a:t>
            </a:r>
          </a:p>
          <a:p>
            <a:endParaRPr lang="en-US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7059088"/>
              </p:ext>
            </p:extLst>
          </p:nvPr>
        </p:nvGraphicFramePr>
        <p:xfrm>
          <a:off x="849058" y="3440906"/>
          <a:ext cx="8116887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70" name="Equation" r:id="rId3" imgW="4381200" imgH="228600" progId="Equation.DSMT4">
                  <p:embed/>
                </p:oleObj>
              </mc:Choice>
              <mc:Fallback>
                <p:oleObj name="Equation" r:id="rId3" imgW="4381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9058" y="3440906"/>
                        <a:ext cx="8116887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133737"/>
              </p:ext>
            </p:extLst>
          </p:nvPr>
        </p:nvGraphicFramePr>
        <p:xfrm>
          <a:off x="4883150" y="3882230"/>
          <a:ext cx="3340100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71" name="Equation" r:id="rId5" imgW="1803240" imgH="228600" progId="Equation.DSMT4">
                  <p:embed/>
                </p:oleObj>
              </mc:Choice>
              <mc:Fallback>
                <p:oleObj name="Equation" r:id="rId5" imgW="18032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83150" y="3882230"/>
                        <a:ext cx="3340100" cy="42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0650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Correlation </a:t>
            </a:r>
            <a:r>
              <a:rPr lang="en-US" altLang="en-US" dirty="0" smtClean="0"/>
              <a:t>between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Two </a:t>
            </a:r>
            <a:r>
              <a:rPr lang="en-US" altLang="en-US" dirty="0"/>
              <a:t>Numerical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Autofit/>
          </a:bodyPr>
          <a:lstStyle/>
          <a:p>
            <a:r>
              <a:rPr lang="en-US" altLang="en-US" sz="2400" b="1" dirty="0" smtClean="0"/>
              <a:t>Correlation</a:t>
            </a:r>
            <a:r>
              <a:rPr lang="en-US" altLang="en-US" sz="2400" dirty="0" smtClean="0"/>
              <a:t> between two variables X1 and X2 is the standard covariance, obtained by normalizing the covariance with the standard deviation of each variable</a:t>
            </a:r>
          </a:p>
          <a:p>
            <a:pPr lvl="3"/>
            <a:endParaRPr lang="en-US" altLang="en-US" sz="1400" dirty="0" smtClean="0"/>
          </a:p>
          <a:p>
            <a:pPr lvl="1"/>
            <a:endParaRPr lang="zh-CN" altLang="en-US" sz="1600" dirty="0" smtClean="0"/>
          </a:p>
          <a:p>
            <a:pPr lvl="1"/>
            <a:endParaRPr lang="zh-CN" altLang="en-US" sz="1600" dirty="0" smtClean="0"/>
          </a:p>
          <a:p>
            <a:pPr lvl="1"/>
            <a:endParaRPr lang="zh-CN" altLang="en-US" sz="1600" dirty="0"/>
          </a:p>
          <a:p>
            <a:r>
              <a:rPr lang="en-US" altLang="en-US" sz="2400" dirty="0" smtClean="0"/>
              <a:t>If </a:t>
            </a:r>
            <a:r>
              <a:rPr lang="el-GR" altLang="en-US" sz="2400" dirty="0" smtClean="0"/>
              <a:t>ρ</a:t>
            </a:r>
            <a:r>
              <a:rPr lang="en-US" altLang="en-US" sz="2400" dirty="0" smtClean="0"/>
              <a:t>12 &gt; 0: A and B are positively correlated (X1’s values increase as X2’s)</a:t>
            </a:r>
          </a:p>
          <a:p>
            <a:pPr lvl="1"/>
            <a:r>
              <a:rPr lang="en-US" altLang="en-US" sz="2000" dirty="0" smtClean="0"/>
              <a:t> The higher, the stronger correlation</a:t>
            </a:r>
          </a:p>
          <a:p>
            <a:r>
              <a:rPr lang="en-US" altLang="en-US" sz="2400" dirty="0" smtClean="0"/>
              <a:t>If </a:t>
            </a:r>
            <a:r>
              <a:rPr lang="el-GR" altLang="en-US" sz="2400" dirty="0" smtClean="0"/>
              <a:t>ρ</a:t>
            </a:r>
            <a:r>
              <a:rPr lang="en-US" altLang="en-US" sz="2400" dirty="0" smtClean="0"/>
              <a:t>12 = 0: independent (under the same assumption as discussed in co-variance)</a:t>
            </a:r>
          </a:p>
          <a:p>
            <a:r>
              <a:rPr lang="en-US" altLang="en-US" sz="2400" dirty="0" smtClean="0"/>
              <a:t>If </a:t>
            </a:r>
            <a:r>
              <a:rPr lang="el-GR" altLang="en-US" sz="2400" dirty="0" smtClean="0"/>
              <a:t>ρ</a:t>
            </a:r>
            <a:r>
              <a:rPr lang="en-US" altLang="en-US" sz="2400" dirty="0" smtClean="0"/>
              <a:t>12 &lt; 0: negatively correlated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484512"/>
              </p:ext>
            </p:extLst>
          </p:nvPr>
        </p:nvGraphicFramePr>
        <p:xfrm>
          <a:off x="2800582" y="2720969"/>
          <a:ext cx="3541225" cy="1199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95" name="Equation" r:id="rId3" imgW="1384200" imgH="469800" progId="Equation.DSMT4">
                  <p:embed/>
                </p:oleObj>
              </mc:Choice>
              <mc:Fallback>
                <p:oleObj name="Equation" r:id="rId3" imgW="138420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00582" y="2720969"/>
                        <a:ext cx="3541225" cy="1199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5758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Visualizing Changes</a:t>
            </a:r>
            <a:r>
              <a:rPr lang="zh-CN" altLang="en-US" smtClean="0"/>
              <a:t/>
            </a:r>
            <a:br>
              <a:rPr lang="zh-CN" altLang="en-US" smtClean="0"/>
            </a:br>
            <a:r>
              <a:rPr lang="en-US" altLang="en-US" smtClean="0"/>
              <a:t>of Correlation Coefficient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000" dirty="0" smtClean="0"/>
              <a:t>Correlation coefficient value range: [–1, 1]</a:t>
            </a:r>
          </a:p>
          <a:p>
            <a:r>
              <a:rPr lang="en-US" altLang="en-US" sz="2000" dirty="0" smtClean="0"/>
              <a:t>A set of scatter plots shows sets of points and their correlation coefficients changing from –1 to 1 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865676"/>
              </p:ext>
            </p:extLst>
          </p:nvPr>
        </p:nvGraphicFramePr>
        <p:xfrm>
          <a:off x="1855838" y="2624324"/>
          <a:ext cx="5432323" cy="4097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2" name="Bitmap Image" r:id="rId3" imgW="6035563" imgH="5784081" progId="Paint.Picture">
                  <p:embed/>
                </p:oleObj>
              </mc:Choice>
              <mc:Fallback>
                <p:oleObj name="Bitmap Image" r:id="rId3" imgW="6035563" imgH="578408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7918"/>
                      <a:stretch>
                        <a:fillRect/>
                      </a:stretch>
                    </p:blipFill>
                    <p:spPr bwMode="auto">
                      <a:xfrm>
                        <a:off x="1855838" y="2624324"/>
                        <a:ext cx="5432323" cy="4097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459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Covariance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latin typeface="Corbel" charset="0"/>
                <a:ea typeface="Corbel" charset="0"/>
                <a:cs typeface="Corbel" charset="0"/>
              </a:rPr>
              <a:t>The variance and covariance information for the two variables X</a:t>
            </a:r>
            <a:r>
              <a:rPr lang="en-US" sz="2000" baseline="-25000" dirty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sz="2000" dirty="0">
                <a:latin typeface="Corbel" charset="0"/>
                <a:ea typeface="Corbel" charset="0"/>
                <a:cs typeface="Corbel" charset="0"/>
              </a:rPr>
              <a:t> and X</a:t>
            </a:r>
            <a:r>
              <a:rPr lang="en-US" sz="2000" baseline="-25000" dirty="0"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sz="2000" dirty="0">
                <a:latin typeface="Corbel" charset="0"/>
                <a:ea typeface="Corbel" charset="0"/>
                <a:cs typeface="Corbel" charset="0"/>
              </a:rPr>
              <a:t> can be summarized as 2 </a:t>
            </a:r>
            <a:r>
              <a:rPr lang="zh-CN" altLang="en-US" sz="2000" dirty="0" smtClean="0">
                <a:latin typeface="Corbel" charset="0"/>
                <a:ea typeface="Corbel" charset="0"/>
                <a:cs typeface="Corbel" charset="0"/>
              </a:rPr>
              <a:t>*</a:t>
            </a: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sz="2000" dirty="0">
                <a:latin typeface="Corbel" charset="0"/>
                <a:ea typeface="Corbel" charset="0"/>
                <a:cs typeface="Corbel" charset="0"/>
              </a:rPr>
              <a:t>2 covariance matrix as 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Corbel" charset="0"/>
              <a:ea typeface="Corbel" charset="0"/>
              <a:cs typeface="Corbel" charset="0"/>
            </a:endParaRPr>
          </a:p>
          <a:p>
            <a:pPr marL="0" indent="0">
              <a:spcAft>
                <a:spcPts val="600"/>
              </a:spcAft>
              <a:buNone/>
              <a:defRPr/>
            </a:pPr>
            <a:endParaRPr lang="en-US" sz="2000" dirty="0">
              <a:latin typeface="Corbel" charset="0"/>
              <a:ea typeface="Corbel" charset="0"/>
              <a:cs typeface="Corbel" charset="0"/>
            </a:endParaRPr>
          </a:p>
          <a:p>
            <a:pPr marL="0" indent="0">
              <a:spcAft>
                <a:spcPts val="600"/>
              </a:spcAft>
              <a:buNone/>
              <a:defRPr/>
            </a:pPr>
            <a:endParaRPr lang="en-US" sz="2000" dirty="0">
              <a:latin typeface="Corbel" charset="0"/>
              <a:ea typeface="Corbel" charset="0"/>
              <a:cs typeface="Corbel" charset="0"/>
            </a:endParaRPr>
          </a:p>
          <a:p>
            <a:pPr marL="0" indent="0">
              <a:spcAft>
                <a:spcPts val="600"/>
              </a:spcAft>
              <a:buNone/>
              <a:defRPr/>
            </a:pPr>
            <a:endParaRPr lang="en-US" sz="2000" dirty="0">
              <a:latin typeface="Corbel" charset="0"/>
              <a:ea typeface="Corbel" charset="0"/>
              <a:cs typeface="Corbel" charset="0"/>
            </a:endParaRPr>
          </a:p>
          <a:p>
            <a:pPr>
              <a:spcAft>
                <a:spcPts val="600"/>
              </a:spcAft>
              <a:defRPr/>
            </a:pPr>
            <a:r>
              <a:rPr lang="en-US" sz="2000" dirty="0">
                <a:latin typeface="Corbel" charset="0"/>
                <a:ea typeface="Corbel" charset="0"/>
                <a:cs typeface="Corbel" charset="0"/>
              </a:rPr>
              <a:t>Generalizing it to </a:t>
            </a:r>
            <a:r>
              <a:rPr lang="en-US" sz="2000" i="1" dirty="0">
                <a:latin typeface="Corbel" charset="0"/>
                <a:ea typeface="Corbel" charset="0"/>
                <a:cs typeface="Corbel" charset="0"/>
              </a:rPr>
              <a:t>d</a:t>
            </a:r>
            <a:r>
              <a:rPr lang="en-US" sz="2000" dirty="0">
                <a:latin typeface="Corbel" charset="0"/>
                <a:ea typeface="Corbel" charset="0"/>
                <a:cs typeface="Corbel" charset="0"/>
              </a:rPr>
              <a:t> dimensions, we have,</a:t>
            </a:r>
          </a:p>
          <a:p>
            <a:pPr marL="0" indent="0">
              <a:spcBef>
                <a:spcPts val="1200"/>
              </a:spcBef>
              <a:buNone/>
            </a:pPr>
            <a:endParaRPr lang="en-US" sz="1800" dirty="0">
              <a:latin typeface="Corbel" charset="0"/>
              <a:ea typeface="Corbel" charset="0"/>
              <a:cs typeface="Corbel" charset="0"/>
            </a:endParaRPr>
          </a:p>
          <a:p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648900"/>
              </p:ext>
            </p:extLst>
          </p:nvPr>
        </p:nvGraphicFramePr>
        <p:xfrm>
          <a:off x="1543050" y="2178237"/>
          <a:ext cx="5321516" cy="68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6" name="Equation" r:id="rId3" imgW="3555720" imgH="457200" progId="Equation.DSMT4">
                  <p:embed/>
                </p:oleObj>
              </mc:Choice>
              <mc:Fallback>
                <p:oleObj name="Equation" r:id="rId3" imgW="35557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3050" y="2178237"/>
                        <a:ext cx="5321516" cy="68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945798"/>
              </p:ext>
            </p:extLst>
          </p:nvPr>
        </p:nvGraphicFramePr>
        <p:xfrm>
          <a:off x="1543050" y="2774377"/>
          <a:ext cx="4430420" cy="1373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7" name="Equation" r:id="rId5" imgW="3111480" imgH="965160" progId="Equation.DSMT4">
                  <p:embed/>
                </p:oleObj>
              </mc:Choice>
              <mc:Fallback>
                <p:oleObj name="Equation" r:id="rId5" imgW="3111480" imgH="965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43050" y="2774377"/>
                        <a:ext cx="4430420" cy="13734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959" y="4793645"/>
            <a:ext cx="2975664" cy="12165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2864" y="4677726"/>
            <a:ext cx="5527177" cy="144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93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Announcement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Assignment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out!</a:t>
            </a:r>
            <a:endParaRPr lang="zh-CN" altLang="en-US" dirty="0"/>
          </a:p>
          <a:p>
            <a:r>
              <a:rPr lang="en-US" altLang="zh-CN" dirty="0" smtClean="0"/>
              <a:t>Due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date:</a:t>
            </a:r>
            <a:r>
              <a:rPr lang="zh-CN" altLang="en-US" dirty="0" smtClean="0"/>
              <a:t> </a:t>
            </a:r>
            <a:r>
              <a:rPr lang="en-US" altLang="zh-CN" dirty="0" smtClean="0"/>
              <a:t>June</a:t>
            </a:r>
            <a:r>
              <a:rPr lang="zh-CN" altLang="en-US" dirty="0" smtClean="0"/>
              <a:t> </a:t>
            </a:r>
            <a:r>
              <a:rPr lang="en-US" altLang="zh-CN" dirty="0" smtClean="0"/>
              <a:t>15</a:t>
            </a:r>
            <a:r>
              <a:rPr lang="en-US" altLang="zh-CN" baseline="30000" dirty="0" smtClean="0"/>
              <a:t>th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r>
              <a:rPr lang="en-US" altLang="zh-CN" dirty="0" smtClean="0"/>
              <a:t>Compass</a:t>
            </a:r>
            <a:endParaRPr lang="zh-CN" altLang="en-US" dirty="0" smtClean="0"/>
          </a:p>
          <a:p>
            <a:r>
              <a:rPr lang="en-US" altLang="zh-CN" dirty="0" smtClean="0"/>
              <a:t>TAs:</a:t>
            </a:r>
            <a:r>
              <a:rPr lang="zh-CN" altLang="en-US" dirty="0" smtClean="0"/>
              <a:t> </a:t>
            </a:r>
            <a:r>
              <a:rPr lang="en-US" altLang="zh-CN" dirty="0" smtClean="0"/>
              <a:t>Xuan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Wang</a:t>
            </a:r>
            <a:r>
              <a:rPr lang="zh-CN" altLang="en-US" dirty="0"/>
              <a:t> </a:t>
            </a:r>
            <a:r>
              <a:rPr lang="en-US" altLang="zh-CN" dirty="0" smtClean="0"/>
              <a:t>(xwang174@illinois.edu)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Sheng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(swang141@illinois.edu)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15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7"/>
            <a:ext cx="9144000" cy="609897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105400"/>
            <a:ext cx="7456311" cy="17526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chemeClr val="bg1"/>
                </a:solidFill>
              </a:rPr>
              <a:t>Meng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</a:p>
          <a:p>
            <a:pPr algn="l"/>
            <a:r>
              <a:rPr lang="en-US" altLang="zh-CN" dirty="0" smtClean="0">
                <a:solidFill>
                  <a:srgbClr val="C00000"/>
                </a:solidFill>
              </a:rPr>
              <a:t>CS412 Summer 2017:</a:t>
            </a:r>
          </a:p>
          <a:p>
            <a:pPr algn="l"/>
            <a:r>
              <a:rPr lang="en-US" altLang="zh-CN" dirty="0" smtClean="0">
                <a:solidFill>
                  <a:srgbClr val="C00000"/>
                </a:solidFill>
              </a:rPr>
              <a:t>Introduction to Data Mining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37327"/>
            <a:ext cx="7772400" cy="2268074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chemeClr val="bg1"/>
                </a:solidFill>
              </a:rPr>
              <a:t>Chapter 3.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Data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Processing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10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Data</a:t>
            </a:r>
            <a:r>
              <a:rPr lang="zh-CN" altLang="en-US" smtClean="0"/>
              <a:t> </a:t>
            </a:r>
            <a:r>
              <a:rPr lang="en-US" altLang="zh-CN" smtClean="0"/>
              <a:t>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Data cleaning</a:t>
            </a:r>
          </a:p>
          <a:p>
            <a:r>
              <a:rPr lang="en-US" altLang="en-US" dirty="0" smtClean="0"/>
              <a:t>Data integration</a:t>
            </a:r>
          </a:p>
          <a:p>
            <a:r>
              <a:rPr lang="en-US" altLang="en-US" b="1" dirty="0" smtClean="0"/>
              <a:t>Data </a:t>
            </a:r>
            <a:r>
              <a:rPr lang="en-US" altLang="en-US" b="1" dirty="0" smtClean="0"/>
              <a:t>reduction</a:t>
            </a:r>
            <a:endParaRPr lang="zh-CN" altLang="en-US" b="1" dirty="0" smtClean="0"/>
          </a:p>
          <a:p>
            <a:pPr lvl="1"/>
            <a:r>
              <a:rPr lang="en-US" altLang="zh-CN" dirty="0" smtClean="0"/>
              <a:t>Reduce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</a:t>
            </a:r>
            <a:endParaRPr lang="zh-CN" altLang="en-US" dirty="0" smtClean="0"/>
          </a:p>
          <a:p>
            <a:r>
              <a:rPr lang="en-US" altLang="en-US" dirty="0" smtClean="0"/>
              <a:t>Dimensionality </a:t>
            </a:r>
            <a:r>
              <a:rPr lang="en-US" altLang="en-US" dirty="0" smtClean="0"/>
              <a:t>reduction</a:t>
            </a:r>
            <a:endParaRPr lang="zh-CN" altLang="en-US" dirty="0"/>
          </a:p>
          <a:p>
            <a:pPr lvl="1"/>
            <a:r>
              <a:rPr lang="en-US" altLang="zh-CN" dirty="0" smtClean="0"/>
              <a:t>Reduce</a:t>
            </a:r>
            <a:r>
              <a:rPr lang="zh-CN" altLang="en-US" dirty="0" smtClean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 smtClean="0"/>
              <a:t>dimensions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584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Data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Data reduction</a:t>
            </a:r>
          </a:p>
          <a:p>
            <a:pPr lvl="1"/>
            <a:r>
              <a:rPr lang="en-US" altLang="en-US" dirty="0" smtClean="0"/>
              <a:t>Obtain a reduced representation of the data set </a:t>
            </a:r>
          </a:p>
          <a:p>
            <a:pPr lvl="1"/>
            <a:r>
              <a:rPr lang="en-US" altLang="zh-CN" dirty="0" smtClean="0"/>
              <a:t>Why?</a:t>
            </a:r>
            <a:r>
              <a:rPr lang="zh-CN" altLang="en-US" dirty="0" smtClean="0"/>
              <a:t> </a:t>
            </a:r>
            <a:r>
              <a:rPr lang="en-US" altLang="en-US" dirty="0" smtClean="0"/>
              <a:t>Complex analysis may take a very long time to run on the complete data set</a:t>
            </a:r>
          </a:p>
          <a:p>
            <a:r>
              <a:rPr lang="en-US" altLang="en-US" dirty="0" smtClean="0"/>
              <a:t>Methods for data reduction </a:t>
            </a:r>
          </a:p>
          <a:p>
            <a:pPr lvl="1"/>
            <a:r>
              <a:rPr lang="en-US" altLang="en-US" dirty="0" smtClean="0"/>
              <a:t>Regression and Log-Linear Models</a:t>
            </a:r>
          </a:p>
          <a:p>
            <a:pPr lvl="1"/>
            <a:r>
              <a:rPr lang="en-US" altLang="en-US" dirty="0" smtClean="0"/>
              <a:t>Histograms, </a:t>
            </a:r>
            <a:r>
              <a:rPr lang="en-US" altLang="zh-CN" dirty="0" smtClean="0"/>
              <a:t>C</a:t>
            </a:r>
            <a:r>
              <a:rPr lang="en-US" altLang="en-US" dirty="0" smtClean="0"/>
              <a:t>lustering, </a:t>
            </a:r>
            <a:r>
              <a:rPr lang="en-US" altLang="zh-CN" dirty="0" smtClean="0"/>
              <a:t>S</a:t>
            </a:r>
            <a:r>
              <a:rPr lang="en-US" altLang="en-US" dirty="0" smtClean="0"/>
              <a:t>ampling</a:t>
            </a:r>
          </a:p>
          <a:p>
            <a:pPr lvl="1"/>
            <a:r>
              <a:rPr lang="en-US" altLang="en-US" dirty="0" smtClean="0"/>
              <a:t>Data compression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41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Regression </a:t>
            </a:r>
            <a:r>
              <a:rPr lang="en-US" altLang="en-US" dirty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257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Regression analysis:</a:t>
            </a:r>
            <a:r>
              <a:rPr lang="en-US" altLang="en-US" sz="2400" b="1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A collective name for techniques for the modeling and analysis of numerical data consisting of 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values</a:t>
            </a:r>
            <a:endParaRPr lang="zh-CN" altLang="en-US" sz="2400" dirty="0" smtClean="0">
              <a:latin typeface="Corbel" charset="0"/>
              <a:ea typeface="Corbel" charset="0"/>
              <a:cs typeface="Corbel" charset="0"/>
            </a:endParaRPr>
          </a:p>
          <a:p>
            <a:pPr lvl="1">
              <a:spcAft>
                <a:spcPts val="600"/>
              </a:spcAft>
            </a:pPr>
            <a:r>
              <a:rPr lang="en-US" altLang="en-US" sz="2000" dirty="0" smtClean="0">
                <a:latin typeface="Corbel" charset="0"/>
                <a:ea typeface="Corbel" charset="0"/>
                <a:cs typeface="Corbel" charset="0"/>
              </a:rPr>
              <a:t>of </a:t>
            </a: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a </a:t>
            </a:r>
            <a:r>
              <a:rPr lang="en-US" altLang="en-US" sz="2000" b="1" i="1" dirty="0">
                <a:latin typeface="Corbel" charset="0"/>
                <a:ea typeface="Corbel" charset="0"/>
                <a:cs typeface="Corbel" charset="0"/>
              </a:rPr>
              <a:t>dependent variable</a:t>
            </a:r>
            <a:r>
              <a:rPr lang="en-US" altLang="en-US" sz="2000" b="1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(also called </a:t>
            </a:r>
            <a:r>
              <a:rPr lang="en-US" altLang="en-US" sz="2000" b="1" i="1" dirty="0">
                <a:latin typeface="Corbel" charset="0"/>
                <a:ea typeface="Corbel" charset="0"/>
                <a:cs typeface="Corbel" charset="0"/>
              </a:rPr>
              <a:t>response variable</a:t>
            </a:r>
            <a:r>
              <a:rPr lang="en-US" altLang="en-US" sz="2000" b="1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or </a:t>
            </a:r>
            <a:r>
              <a:rPr lang="en-US" altLang="en-US" sz="2000" b="1" i="1" dirty="0" smtClean="0">
                <a:latin typeface="Corbel" charset="0"/>
                <a:ea typeface="Corbel" charset="0"/>
                <a:cs typeface="Corbel" charset="0"/>
              </a:rPr>
              <a:t>measurement</a:t>
            </a:r>
            <a:r>
              <a:rPr lang="en-US" altLang="en-US" sz="2000" dirty="0" smtClean="0">
                <a:latin typeface="Corbel" charset="0"/>
                <a:ea typeface="Corbel" charset="0"/>
                <a:cs typeface="Corbel" charset="0"/>
              </a:rPr>
              <a:t>)</a:t>
            </a:r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:</a:t>
            </a:r>
            <a:r>
              <a:rPr lang="zh-CN" alt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Y</a:t>
            </a:r>
            <a:endParaRPr lang="zh-CN" alt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lvl="1">
              <a:spcAft>
                <a:spcPts val="600"/>
              </a:spcAft>
            </a:pPr>
            <a:r>
              <a:rPr lang="en-US" altLang="en-US" sz="2000" dirty="0" smtClean="0">
                <a:latin typeface="Corbel" charset="0"/>
                <a:ea typeface="Corbel" charset="0"/>
                <a:cs typeface="Corbel" charset="0"/>
              </a:rPr>
              <a:t>and </a:t>
            </a: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of one or more </a:t>
            </a:r>
            <a:r>
              <a:rPr lang="en-US" altLang="en-US" sz="2000" i="1" dirty="0">
                <a:latin typeface="Corbel" charset="0"/>
                <a:ea typeface="Corbel" charset="0"/>
                <a:cs typeface="Corbel" charset="0"/>
              </a:rPr>
              <a:t>independent variables</a:t>
            </a: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 (also known as </a:t>
            </a:r>
            <a:r>
              <a:rPr lang="en-US" altLang="en-US" sz="2000" b="1" i="1" dirty="0">
                <a:latin typeface="Corbel" charset="0"/>
                <a:ea typeface="Corbel" charset="0"/>
                <a:cs typeface="Corbel" charset="0"/>
              </a:rPr>
              <a:t>explanatory variables</a:t>
            </a:r>
            <a:r>
              <a:rPr lang="en-US" altLang="en-US" sz="2000" b="1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or </a:t>
            </a:r>
            <a:r>
              <a:rPr lang="en-US" altLang="en-US" sz="2000" b="1" i="1" dirty="0">
                <a:latin typeface="Corbel" charset="0"/>
                <a:ea typeface="Corbel" charset="0"/>
                <a:cs typeface="Corbel" charset="0"/>
              </a:rPr>
              <a:t>predictors</a:t>
            </a:r>
            <a:r>
              <a:rPr lang="en-US" altLang="en-US" sz="2000" dirty="0" smtClean="0">
                <a:latin typeface="Corbel" charset="0"/>
                <a:ea typeface="Corbel" charset="0"/>
                <a:cs typeface="Corbel" charset="0"/>
              </a:rPr>
              <a:t>)</a:t>
            </a:r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:</a:t>
            </a:r>
            <a:r>
              <a:rPr lang="zh-CN" alt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,</a:t>
            </a:r>
            <a:r>
              <a:rPr lang="zh-CN" alt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or</a:t>
            </a:r>
            <a:r>
              <a:rPr lang="zh-CN" alt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000" baseline="-25000" dirty="0" smtClean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,</a:t>
            </a:r>
            <a:r>
              <a:rPr lang="zh-CN" alt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000" baseline="-25000" dirty="0" smtClean="0"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,</a:t>
            </a:r>
            <a:r>
              <a:rPr lang="zh-CN" alt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mr-IN" altLang="zh-CN" sz="2000" dirty="0" smtClean="0">
                <a:latin typeface="Corbel" charset="0"/>
                <a:ea typeface="Corbel" charset="0"/>
                <a:cs typeface="Corbel" charset="0"/>
              </a:rPr>
              <a:t>…</a:t>
            </a:r>
            <a:r>
              <a:rPr lang="en-US" altLang="zh-CN" sz="2000" dirty="0" err="1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000" baseline="-25000" dirty="0" err="1" smtClean="0">
                <a:latin typeface="Corbel" charset="0"/>
                <a:ea typeface="Corbel" charset="0"/>
                <a:cs typeface="Corbel" charset="0"/>
              </a:rPr>
              <a:t>n</a:t>
            </a:r>
            <a:endParaRPr lang="en-US" altLang="en-US" sz="2000" baseline="-25000" dirty="0">
              <a:latin typeface="Corbel" charset="0"/>
              <a:ea typeface="Corbel" charset="0"/>
              <a:cs typeface="Corbel" charset="0"/>
            </a:endParaRPr>
          </a:p>
          <a:p>
            <a:pPr>
              <a:spcAft>
                <a:spcPts val="600"/>
              </a:spcAft>
            </a:pPr>
            <a:r>
              <a:rPr lang="en-US" altLang="zh-CN" sz="2400" dirty="0">
                <a:latin typeface="Corbel" charset="0"/>
                <a:ea typeface="Corbel" charset="0"/>
                <a:cs typeface="Corbel" charset="0"/>
              </a:rPr>
              <a:t>P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arameters 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are estimated 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to 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give a 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“</a:t>
            </a:r>
            <a:r>
              <a:rPr lang="en-US" altLang="en-US" sz="2400" b="1" dirty="0" smtClean="0">
                <a:latin typeface="Corbel" charset="0"/>
                <a:ea typeface="Corbel" charset="0"/>
                <a:cs typeface="Corbel" charset="0"/>
              </a:rPr>
              <a:t>best fit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” 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of the 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data</a:t>
            </a:r>
            <a:endParaRPr lang="zh-CN" altLang="en-US" sz="2400" dirty="0" smtClean="0">
              <a:latin typeface="Corbel" charset="0"/>
              <a:ea typeface="Corbel" charset="0"/>
              <a:cs typeface="Corbel" charset="0"/>
            </a:endParaRPr>
          </a:p>
          <a:p>
            <a:pPr lvl="1">
              <a:spcAft>
                <a:spcPts val="600"/>
              </a:spcAft>
            </a:pPr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Data:</a:t>
            </a:r>
            <a:r>
              <a:rPr lang="zh-CN" alt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(x</a:t>
            </a:r>
            <a:r>
              <a:rPr lang="en-US" altLang="zh-CN" sz="2000" baseline="-25000" dirty="0" smtClean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,</a:t>
            </a:r>
            <a:r>
              <a:rPr lang="zh-CN" alt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y</a:t>
            </a:r>
            <a:r>
              <a:rPr lang="en-US" altLang="zh-CN" sz="2000" baseline="-25000" dirty="0" smtClean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)</a:t>
            </a:r>
            <a:endParaRPr lang="zh-CN" alt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lvl="1">
              <a:spcAft>
                <a:spcPts val="600"/>
              </a:spcAft>
            </a:pPr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Fit</a:t>
            </a:r>
            <a:r>
              <a:rPr lang="zh-CN" alt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of</a:t>
            </a:r>
            <a:r>
              <a:rPr lang="zh-CN" alt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the</a:t>
            </a:r>
            <a:r>
              <a:rPr lang="zh-CN" alt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data</a:t>
            </a:r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:</a:t>
            </a:r>
            <a:r>
              <a:rPr lang="zh-CN" alt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(x</a:t>
            </a:r>
            <a:r>
              <a:rPr lang="en-US" altLang="zh-CN" sz="2000" baseline="-25000" dirty="0" smtClean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,</a:t>
            </a:r>
            <a:r>
              <a:rPr lang="zh-CN" alt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y</a:t>
            </a:r>
            <a:r>
              <a:rPr lang="en-US" altLang="zh-CN" sz="2000" baseline="-25000" dirty="0" smtClean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’)</a:t>
            </a:r>
            <a:endParaRPr lang="zh-CN" altLang="en-US" sz="2000" dirty="0" smtClean="0">
              <a:latin typeface="Corbel" charset="0"/>
              <a:ea typeface="Corbel" charset="0"/>
              <a:cs typeface="Corbel" charset="0"/>
            </a:endParaRPr>
          </a:p>
          <a:p>
            <a:pPr lvl="2">
              <a:spcAft>
                <a:spcPts val="600"/>
              </a:spcAft>
            </a:pPr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Ex.</a:t>
            </a:r>
            <a:r>
              <a:rPr lang="zh-CN" alt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>
                <a:latin typeface="Corbel" charset="0"/>
                <a:ea typeface="Corbel" charset="0"/>
                <a:cs typeface="Corbel" charset="0"/>
              </a:rPr>
              <a:t>y</a:t>
            </a:r>
            <a:r>
              <a:rPr lang="en-US" altLang="zh-CN" sz="2000" baseline="-25000" dirty="0" smtClean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’</a:t>
            </a:r>
            <a:r>
              <a:rPr lang="zh-CN" alt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=</a:t>
            </a:r>
            <a:r>
              <a:rPr lang="zh-CN" alt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zh-CN" sz="2000" baseline="-25000" dirty="0" smtClean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zh-CN" alt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+</a:t>
            </a:r>
            <a:r>
              <a:rPr lang="zh-CN" altLang="en-US" sz="2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000" dirty="0" smtClean="0">
                <a:latin typeface="Corbel" charset="0"/>
                <a:ea typeface="Corbel" charset="0"/>
                <a:cs typeface="Corbel" charset="0"/>
              </a:rPr>
              <a:t>1</a:t>
            </a:r>
            <a:endParaRPr lang="en-US" altLang="en-US" sz="2000" dirty="0">
              <a:latin typeface="Corbel" charset="0"/>
              <a:ea typeface="Corbel" charset="0"/>
              <a:cs typeface="Corbel" charset="0"/>
            </a:endParaRPr>
          </a:p>
          <a:p>
            <a:pPr>
              <a:spcAft>
                <a:spcPts val="600"/>
              </a:spcAft>
            </a:pPr>
            <a:endParaRPr lang="zh-CN" altLang="en-US" sz="1800" dirty="0">
              <a:latin typeface="Corbel" charset="0"/>
              <a:ea typeface="Corbel" charset="0"/>
              <a:cs typeface="Corbel" charset="0"/>
            </a:endParaRPr>
          </a:p>
          <a:p>
            <a:pPr>
              <a:spcAft>
                <a:spcPts val="600"/>
              </a:spcAft>
            </a:pPr>
            <a:endParaRPr lang="zh-CN" altLang="en-US" sz="1800" dirty="0" smtClean="0">
              <a:latin typeface="Corbel" charset="0"/>
              <a:ea typeface="Corbel" charset="0"/>
              <a:cs typeface="Corbel" charset="0"/>
            </a:endParaRPr>
          </a:p>
          <a:p>
            <a:pPr marL="0" indent="0">
              <a:spcAft>
                <a:spcPts val="600"/>
              </a:spcAft>
              <a:buNone/>
            </a:pPr>
            <a:endParaRPr lang="zh-CN" altLang="en-US" sz="1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29</a:t>
            </a:fld>
            <a:endParaRPr lang="en-US"/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4624126" y="4200402"/>
            <a:ext cx="3674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Y</a:t>
            </a:r>
            <a:endParaRPr lang="en-US" altLang="en-US" dirty="0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6" name="Group 30"/>
          <p:cNvGrpSpPr>
            <a:grpSpLocks/>
          </p:cNvGrpSpPr>
          <p:nvPr/>
        </p:nvGrpSpPr>
        <p:grpSpPr bwMode="auto">
          <a:xfrm>
            <a:off x="4699820" y="4480278"/>
            <a:ext cx="3017048" cy="2377722"/>
            <a:chOff x="3456" y="64"/>
            <a:chExt cx="2105" cy="2015"/>
          </a:xfrm>
        </p:grpSpPr>
        <p:sp>
          <p:nvSpPr>
            <p:cNvPr id="7" name="Line 3"/>
            <p:cNvSpPr>
              <a:spLocks noChangeShapeType="1"/>
            </p:cNvSpPr>
            <p:nvPr/>
          </p:nvSpPr>
          <p:spPr bwMode="auto">
            <a:xfrm flipV="1">
              <a:off x="3456" y="1776"/>
              <a:ext cx="20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" name="Line 4"/>
            <p:cNvSpPr>
              <a:spLocks noChangeShapeType="1"/>
            </p:cNvSpPr>
            <p:nvPr/>
          </p:nvSpPr>
          <p:spPr bwMode="auto">
            <a:xfrm flipV="1">
              <a:off x="3648" y="64"/>
              <a:ext cx="1" cy="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 flipV="1">
              <a:off x="4522" y="1116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 flipV="1">
              <a:off x="4259" y="1182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 flipV="1">
              <a:off x="4149" y="600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 flipV="1">
              <a:off x="4039" y="1477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 flipV="1">
              <a:off x="4588" y="894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auto">
            <a:xfrm flipV="1">
              <a:off x="4715" y="722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auto">
            <a:xfrm flipV="1">
              <a:off x="3813" y="1538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 flipV="1">
              <a:off x="4917" y="719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 flipV="1">
              <a:off x="4930" y="568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 flipV="1">
              <a:off x="5191" y="551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 flipV="1">
              <a:off x="3785" y="1706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 flipV="1">
              <a:off x="5178" y="393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 flipV="1">
              <a:off x="5386" y="314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 flipV="1">
              <a:off x="3638" y="259"/>
              <a:ext cx="1831" cy="143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3" name="Text Box 19"/>
            <p:cNvSpPr txBox="1">
              <a:spLocks noChangeArrowheads="1"/>
            </p:cNvSpPr>
            <p:nvPr/>
          </p:nvSpPr>
          <p:spPr bwMode="auto">
            <a:xfrm>
              <a:off x="5328" y="1728"/>
              <a:ext cx="233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 sz="2000" dirty="0">
                  <a:latin typeface="Corbel" charset="0"/>
                  <a:ea typeface="Corbel" charset="0"/>
                  <a:cs typeface="Corbel" charset="0"/>
                </a:rPr>
                <a:t>X</a:t>
              </a:r>
              <a:endParaRPr lang="en-US" altLang="en-US" sz="20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4" name="Text Box 21"/>
            <p:cNvSpPr txBox="1">
              <a:spLocks noChangeArrowheads="1"/>
            </p:cNvSpPr>
            <p:nvPr/>
          </p:nvSpPr>
          <p:spPr bwMode="auto">
            <a:xfrm>
              <a:off x="4763" y="1063"/>
              <a:ext cx="704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2000" dirty="0">
                  <a:latin typeface="Corbel" charset="0"/>
                  <a:ea typeface="Corbel" charset="0"/>
                  <a:cs typeface="Corbel" charset="0"/>
                </a:rPr>
                <a:t>y = x + </a:t>
              </a:r>
              <a:r>
                <a:rPr lang="en-US" altLang="en-US" sz="2000" dirty="0" smtClean="0">
                  <a:latin typeface="Corbel" charset="0"/>
                  <a:ea typeface="Corbel" charset="0"/>
                  <a:cs typeface="Corbel" charset="0"/>
                </a:rPr>
                <a:t>1</a:t>
              </a:r>
              <a:endParaRPr lang="en-US" altLang="en-US" sz="20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5" name="Line 22"/>
            <p:cNvSpPr>
              <a:spLocks noChangeShapeType="1"/>
            </p:cNvSpPr>
            <p:nvPr/>
          </p:nvSpPr>
          <p:spPr bwMode="auto">
            <a:xfrm>
              <a:off x="4163" y="609"/>
              <a:ext cx="0" cy="1203"/>
            </a:xfrm>
            <a:prstGeom prst="line">
              <a:avLst/>
            </a:prstGeom>
            <a:noFill/>
            <a:ln w="9525">
              <a:solidFill>
                <a:srgbClr val="0066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6" name="Line 23"/>
            <p:cNvSpPr>
              <a:spLocks noChangeShapeType="1"/>
            </p:cNvSpPr>
            <p:nvPr/>
          </p:nvSpPr>
          <p:spPr bwMode="auto">
            <a:xfrm flipH="1">
              <a:off x="3649" y="619"/>
              <a:ext cx="504" cy="0"/>
            </a:xfrm>
            <a:prstGeom prst="line">
              <a:avLst/>
            </a:prstGeom>
            <a:noFill/>
            <a:ln w="9525">
              <a:solidFill>
                <a:srgbClr val="0066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7" name="Line 24"/>
            <p:cNvSpPr>
              <a:spLocks noChangeShapeType="1"/>
            </p:cNvSpPr>
            <p:nvPr/>
          </p:nvSpPr>
          <p:spPr bwMode="auto">
            <a:xfrm flipH="1">
              <a:off x="3639" y="1256"/>
              <a:ext cx="514" cy="0"/>
            </a:xfrm>
            <a:prstGeom prst="line">
              <a:avLst/>
            </a:prstGeom>
            <a:noFill/>
            <a:ln w="9525">
              <a:solidFill>
                <a:srgbClr val="0066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8" name="Text Box 25"/>
            <p:cNvSpPr txBox="1">
              <a:spLocks noChangeArrowheads="1"/>
            </p:cNvSpPr>
            <p:nvPr/>
          </p:nvSpPr>
          <p:spPr bwMode="auto">
            <a:xfrm>
              <a:off x="4168" y="1740"/>
              <a:ext cx="313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 sz="2000" dirty="0">
                  <a:latin typeface="Corbel" charset="0"/>
                  <a:ea typeface="Corbel" charset="0"/>
                  <a:cs typeface="Corbel" charset="0"/>
                </a:rPr>
                <a:t>x</a:t>
              </a:r>
              <a:r>
                <a:rPr lang="en-US" altLang="en-US" sz="2000" baseline="-25000" dirty="0" smtClean="0">
                  <a:latin typeface="Corbel" charset="0"/>
                  <a:ea typeface="Corbel" charset="0"/>
                  <a:cs typeface="Corbel" charset="0"/>
                </a:rPr>
                <a:t>1</a:t>
              </a:r>
              <a:endParaRPr lang="en-US" altLang="en-US" sz="2000" baseline="-250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9" name="Text Box 26"/>
            <p:cNvSpPr txBox="1">
              <a:spLocks noChangeArrowheads="1"/>
            </p:cNvSpPr>
            <p:nvPr/>
          </p:nvSpPr>
          <p:spPr bwMode="auto">
            <a:xfrm>
              <a:off x="3600" y="432"/>
              <a:ext cx="269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 sz="2000" dirty="0">
                  <a:latin typeface="Corbel" charset="0"/>
                  <a:ea typeface="Corbel" charset="0"/>
                  <a:cs typeface="Corbel" charset="0"/>
                </a:rPr>
                <a:t>y</a:t>
              </a:r>
              <a:r>
                <a:rPr lang="en-US" altLang="en-US" sz="2000" baseline="-25000" dirty="0" smtClean="0">
                  <a:latin typeface="Corbel" charset="0"/>
                  <a:ea typeface="Corbel" charset="0"/>
                  <a:cs typeface="Corbel" charset="0"/>
                </a:rPr>
                <a:t>1</a:t>
              </a:r>
              <a:endParaRPr lang="en-US" altLang="en-US" sz="2000" baseline="-250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0" name="Text Box 27"/>
            <p:cNvSpPr txBox="1">
              <a:spLocks noChangeArrowheads="1"/>
            </p:cNvSpPr>
            <p:nvPr/>
          </p:nvSpPr>
          <p:spPr bwMode="auto">
            <a:xfrm>
              <a:off x="3619" y="1008"/>
              <a:ext cx="308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 sz="2000" dirty="0">
                  <a:latin typeface="Corbel" charset="0"/>
                  <a:ea typeface="Corbel" charset="0"/>
                  <a:cs typeface="Corbel" charset="0"/>
                </a:rPr>
                <a:t>y</a:t>
              </a:r>
              <a:r>
                <a:rPr lang="en-US" altLang="en-US" sz="2000" baseline="-25000" dirty="0" smtClean="0">
                  <a:latin typeface="Corbel" charset="0"/>
                  <a:ea typeface="Corbel" charset="0"/>
                  <a:cs typeface="Corbel" charset="0"/>
                </a:rPr>
                <a:t>1</a:t>
              </a:r>
              <a:r>
                <a:rPr lang="en-US" altLang="en-US" sz="2000" dirty="0">
                  <a:latin typeface="Corbel" charset="0"/>
                  <a:ea typeface="Corbel" charset="0"/>
                  <a:cs typeface="Corbel" charset="0"/>
                </a:rPr>
                <a:t>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6174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Data</a:t>
            </a:r>
            <a:r>
              <a:rPr lang="zh-CN" altLang="en-US" smtClean="0"/>
              <a:t> </a:t>
            </a:r>
            <a:r>
              <a:rPr lang="en-US" altLang="zh-CN" smtClean="0"/>
              <a:t>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 smtClean="0"/>
              <a:t>Data cleaning</a:t>
            </a:r>
          </a:p>
          <a:p>
            <a:r>
              <a:rPr lang="en-US" altLang="en-US" dirty="0" smtClean="0"/>
              <a:t>Data integration</a:t>
            </a:r>
          </a:p>
          <a:p>
            <a:r>
              <a:rPr lang="en-US" altLang="en-US" dirty="0" smtClean="0"/>
              <a:t>Data reduction</a:t>
            </a:r>
            <a:endParaRPr lang="zh-CN" altLang="en-US" dirty="0" smtClean="0"/>
          </a:p>
          <a:p>
            <a:r>
              <a:rPr lang="en-US" altLang="en-US" dirty="0" smtClean="0"/>
              <a:t>Dimensionality reduction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46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Regression </a:t>
            </a:r>
            <a:r>
              <a:rPr lang="en-US" altLang="en-US" dirty="0" smtClean="0"/>
              <a:t>Analysis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en-US" sz="2400" dirty="0" smtClean="0">
                    <a:latin typeface="Corbel" charset="0"/>
                    <a:ea typeface="Corbel" charset="0"/>
                    <a:cs typeface="Corbel" charset="0"/>
                  </a:rPr>
                  <a:t>Most commonly the best fit is evaluated by using the </a:t>
                </a:r>
                <a:r>
                  <a:rPr lang="en-US" altLang="en-US" sz="2400" b="1" i="1" dirty="0">
                    <a:latin typeface="Corbel" charset="0"/>
                    <a:ea typeface="Corbel" charset="0"/>
                    <a:cs typeface="Corbel" charset="0"/>
                  </a:rPr>
                  <a:t>least </a:t>
                </a:r>
                <a:r>
                  <a:rPr lang="en-US" altLang="en-US" sz="2400" b="1" i="1" dirty="0" smtClean="0">
                    <a:latin typeface="Corbel" charset="0"/>
                    <a:ea typeface="Corbel" charset="0"/>
                    <a:cs typeface="Corbel" charset="0"/>
                  </a:rPr>
                  <a:t>squar</a:t>
                </a:r>
                <a:r>
                  <a:rPr lang="en-US" altLang="zh-CN" sz="2400" b="1" i="1" dirty="0" smtClean="0">
                    <a:latin typeface="Corbel" charset="0"/>
                    <a:ea typeface="Corbel" charset="0"/>
                    <a:cs typeface="Corbel" charset="0"/>
                  </a:rPr>
                  <a:t>e</a:t>
                </a:r>
                <a:r>
                  <a:rPr lang="en-US" altLang="en-US" sz="2400" b="1" i="1" dirty="0" smtClean="0">
                    <a:latin typeface="Corbel" charset="0"/>
                    <a:ea typeface="Corbel" charset="0"/>
                    <a:cs typeface="Corbel" charset="0"/>
                  </a:rPr>
                  <a:t> </a:t>
                </a:r>
                <a:r>
                  <a:rPr lang="en-US" altLang="en-US" sz="2400" b="1" i="1" dirty="0">
                    <a:latin typeface="Corbel" charset="0"/>
                    <a:ea typeface="Corbel" charset="0"/>
                    <a:cs typeface="Corbel" charset="0"/>
                  </a:rPr>
                  <a:t>method</a:t>
                </a:r>
                <a:r>
                  <a:rPr lang="en-US" altLang="en-US" sz="2400" dirty="0">
                    <a:latin typeface="Corbel" charset="0"/>
                    <a:ea typeface="Corbel" charset="0"/>
                    <a:cs typeface="Corbel" charset="0"/>
                  </a:rPr>
                  <a:t>, but other criteria have also been </a:t>
                </a:r>
                <a:r>
                  <a:rPr lang="en-US" altLang="en-US" sz="2400" dirty="0" smtClean="0">
                    <a:latin typeface="Corbel" charset="0"/>
                    <a:ea typeface="Corbel" charset="0"/>
                    <a:cs typeface="Corbel" charset="0"/>
                  </a:rPr>
                  <a:t>used</a:t>
                </a:r>
                <a:endParaRPr lang="zh-CN" altLang="en-US" sz="2400" dirty="0" smtClean="0">
                  <a:latin typeface="Corbel" charset="0"/>
                  <a:ea typeface="Corbel" charset="0"/>
                  <a:cs typeface="Corbel" charset="0"/>
                </a:endParaRPr>
              </a:p>
              <a:p>
                <a:pPr marL="457200" lvl="1" indent="0">
                  <a:spcAft>
                    <a:spcPts val="600"/>
                  </a:spcAft>
                  <a:buNone/>
                </a:pPr>
                <a:r>
                  <a:rPr lang="en-US" altLang="zh-CN" sz="2400" dirty="0">
                    <a:ea typeface="Corbel" charset="0"/>
                    <a:cs typeface="Corbel" charset="0"/>
                  </a:rPr>
                  <a:t>m</a:t>
                </a:r>
                <a:r>
                  <a:rPr lang="en-US" altLang="zh-CN" sz="2400" b="0" dirty="0" smtClean="0">
                    <a:ea typeface="Corbel" charset="0"/>
                    <a:cs typeface="Corbel" charset="0"/>
                  </a:rPr>
                  <a:t>in</a:t>
                </a:r>
                <a:r>
                  <a:rPr lang="zh-CN" altLang="en-US" sz="2400" b="0" dirty="0" smtClean="0">
                    <a:ea typeface="Corbel" charset="0"/>
                    <a:cs typeface="Corbe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charset="0"/>
                        <a:ea typeface="Corbel" charset="0"/>
                        <a:cs typeface="Corbel" charset="0"/>
                      </a:rPr>
                      <m:t>𝑔</m:t>
                    </m:r>
                    <m:r>
                      <a:rPr lang="en-US" altLang="zh-CN" sz="2400" b="0" i="1" smtClean="0">
                        <a:latin typeface="Cambria Math" charset="0"/>
                        <a:ea typeface="Corbel" charset="0"/>
                        <a:cs typeface="Corbel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altLang="zh-CN" sz="2400" i="1" smtClean="0">
                            <a:latin typeface="Cambria Math" charset="0"/>
                            <a:ea typeface="Corbel" charset="0"/>
                            <a:cs typeface="Corbel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b="0" i="1" smtClean="0">
                            <a:latin typeface="Cambria Math" charset="0"/>
                            <a:ea typeface="Corbel" charset="0"/>
                            <a:cs typeface="Corbel" charset="0"/>
                          </a:rPr>
                          <m:t>𝑖</m:t>
                        </m:r>
                        <m:r>
                          <a:rPr lang="en-US" altLang="zh-CN" sz="2400" b="0" i="1" smtClean="0">
                            <a:latin typeface="Cambria Math" charset="0"/>
                            <a:ea typeface="Corbel" charset="0"/>
                            <a:cs typeface="Corbel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charset="0"/>
                            <a:ea typeface="Corbel" charset="0"/>
                            <a:cs typeface="Corbel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charset="0"/>
                                <a:ea typeface="Corbel" charset="0"/>
                                <a:cs typeface="Corbel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charset="0"/>
                                <a:ea typeface="Corbel" charset="0"/>
                                <a:cs typeface="Corbel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charset="0"/>
                                <a:ea typeface="Corbel" charset="0"/>
                                <a:cs typeface="Corbel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𝑦</m:t>
                                </m:r>
                                <m:r>
                                  <a:rPr lang="en-US" altLang="zh-CN" sz="2400" b="0" i="1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′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charset="0"/>
                                    <a:ea typeface="Corbel" charset="0"/>
                                    <a:cs typeface="Corbel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charset="0"/>
                                <a:ea typeface="Corbel" charset="0"/>
                                <a:cs typeface="Corbel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charset="0"/>
                                <a:ea typeface="Corbel" charset="0"/>
                                <a:cs typeface="Corbel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2400" dirty="0" smtClean="0">
                    <a:latin typeface="Corbel" charset="0"/>
                    <a:ea typeface="Corbel" charset="0"/>
                    <a:cs typeface="Corbel" charset="0"/>
                  </a:rPr>
                  <a:t>,</a:t>
                </a:r>
                <a:r>
                  <a:rPr lang="zh-CN" altLang="en-US" sz="2400" dirty="0" smtClean="0">
                    <a:latin typeface="Corbel" charset="0"/>
                    <a:ea typeface="Corbel" charset="0"/>
                    <a:cs typeface="Corbel" charset="0"/>
                  </a:rPr>
                  <a:t> </a:t>
                </a:r>
                <a:r>
                  <a:rPr lang="en-US" altLang="zh-CN" sz="2400" dirty="0" smtClean="0">
                    <a:latin typeface="Corbel" charset="0"/>
                    <a:ea typeface="Corbel" charset="0"/>
                    <a:cs typeface="Corbel" charset="0"/>
                  </a:rPr>
                  <a:t>where</a:t>
                </a:r>
                <a:r>
                  <a:rPr lang="zh-CN" altLang="en-US" sz="2400" dirty="0" smtClean="0">
                    <a:latin typeface="Corbel" charset="0"/>
                    <a:ea typeface="Corbel" charset="0"/>
                    <a:cs typeface="Corbe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ea typeface="Corbel" charset="0"/>
                            <a:cs typeface="Corbel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charset="0"/>
                            <a:ea typeface="Corbel" charset="0"/>
                            <a:cs typeface="Corbel" charset="0"/>
                          </a:rPr>
                          <m:t>𝑦</m:t>
                        </m:r>
                        <m:r>
                          <a:rPr lang="en-US" altLang="zh-CN" sz="2400" i="1">
                            <a:latin typeface="Cambria Math" charset="0"/>
                            <a:ea typeface="Corbel" charset="0"/>
                            <a:cs typeface="Corbel" charset="0"/>
                          </a:rPr>
                          <m:t>′</m:t>
                        </m:r>
                      </m:e>
                      <m:sub>
                        <m:r>
                          <a:rPr lang="en-US" altLang="zh-CN" sz="2400" i="1">
                            <a:latin typeface="Cambria Math" charset="0"/>
                            <a:ea typeface="Corbel" charset="0"/>
                            <a:cs typeface="Corbel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charset="0"/>
                        <a:ea typeface="Corbel" charset="0"/>
                        <a:cs typeface="Corbel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charset="0"/>
                        <a:ea typeface="Corbel" charset="0"/>
                        <a:cs typeface="Corbel" charset="0"/>
                      </a:rPr>
                      <m:t>𝑓</m:t>
                    </m:r>
                    <m:r>
                      <a:rPr lang="en-US" altLang="zh-CN" sz="2400" b="0" i="1" smtClean="0">
                        <a:latin typeface="Cambria Math" charset="0"/>
                        <a:ea typeface="Corbel" charset="0"/>
                        <a:cs typeface="Corbel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charset="0"/>
                            <a:ea typeface="Corbel" charset="0"/>
                            <a:cs typeface="Corbel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charset="0"/>
                            <a:ea typeface="Corbel" charset="0"/>
                            <a:cs typeface="Corbel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>
                            <a:latin typeface="Cambria Math" charset="0"/>
                            <a:ea typeface="Corbel" charset="0"/>
                            <a:cs typeface="Corbel" charset="0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charset="0"/>
                        <a:ea typeface="Corbel" charset="0"/>
                        <a:cs typeface="Corbel" charset="0"/>
                      </a:rPr>
                      <m:t>,</m:t>
                    </m:r>
                    <m:r>
                      <a:rPr lang="zh-CN" altLang="en-US" sz="2400" b="0" i="1" smtClean="0">
                        <a:latin typeface="Cambria Math" charset="0"/>
                        <a:ea typeface="Corbel" charset="0"/>
                        <a:cs typeface="Corbel" charset="0"/>
                      </a:rPr>
                      <m:t> </m:t>
                    </m:r>
                    <m:r>
                      <a:rPr lang="zh-CN" alt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altLang="zh-CN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altLang="en-US" sz="2400" dirty="0">
                  <a:latin typeface="Corbel" charset="0"/>
                  <a:ea typeface="Corbel" charset="0"/>
                  <a:cs typeface="Corbel" charset="0"/>
                </a:endParaRPr>
              </a:p>
              <a:p>
                <a:r>
                  <a:rPr lang="en-US" altLang="en-US" sz="2400" dirty="0">
                    <a:latin typeface="Corbel" charset="0"/>
                    <a:ea typeface="Corbel" charset="0"/>
                    <a:cs typeface="Corbel" charset="0"/>
                  </a:rPr>
                  <a:t>Used for </a:t>
                </a:r>
                <a:r>
                  <a:rPr lang="en-US" altLang="en-US" sz="2400" b="1" dirty="0">
                    <a:latin typeface="Corbel" charset="0"/>
                    <a:ea typeface="Corbel" charset="0"/>
                    <a:cs typeface="Corbel" charset="0"/>
                  </a:rPr>
                  <a:t>prediction</a:t>
                </a:r>
                <a:r>
                  <a:rPr lang="en-US" altLang="en-US" sz="2400" dirty="0">
                    <a:latin typeface="Corbel" charset="0"/>
                    <a:ea typeface="Corbel" charset="0"/>
                    <a:cs typeface="Corbel" charset="0"/>
                  </a:rPr>
                  <a:t> (including forecasting of time-series data), </a:t>
                </a:r>
                <a:r>
                  <a:rPr lang="en-US" altLang="en-US" sz="2400" b="1" dirty="0">
                    <a:latin typeface="Corbel" charset="0"/>
                    <a:ea typeface="Corbel" charset="0"/>
                    <a:cs typeface="Corbel" charset="0"/>
                  </a:rPr>
                  <a:t>inference</a:t>
                </a:r>
                <a:r>
                  <a:rPr lang="en-US" altLang="en-US" sz="2400" dirty="0">
                    <a:latin typeface="Corbel" charset="0"/>
                    <a:ea typeface="Corbel" charset="0"/>
                    <a:cs typeface="Corbel" charset="0"/>
                  </a:rPr>
                  <a:t>, </a:t>
                </a:r>
                <a:r>
                  <a:rPr lang="en-US" altLang="en-US" sz="2400" b="1" dirty="0">
                    <a:latin typeface="Corbel" charset="0"/>
                    <a:ea typeface="Corbel" charset="0"/>
                    <a:cs typeface="Corbel" charset="0"/>
                  </a:rPr>
                  <a:t>hypothesis testing</a:t>
                </a:r>
                <a:r>
                  <a:rPr lang="en-US" altLang="en-US" sz="2400" dirty="0">
                    <a:latin typeface="Corbel" charset="0"/>
                    <a:ea typeface="Corbel" charset="0"/>
                    <a:cs typeface="Corbel" charset="0"/>
                  </a:rPr>
                  <a:t>, and </a:t>
                </a:r>
                <a:r>
                  <a:rPr lang="en-US" altLang="en-US" sz="2400" b="1" dirty="0">
                    <a:latin typeface="Corbel" charset="0"/>
                    <a:ea typeface="Corbel" charset="0"/>
                    <a:cs typeface="Corbel" charset="0"/>
                  </a:rPr>
                  <a:t>modeling of causal relationships</a:t>
                </a:r>
                <a:endParaRPr lang="en-US" altLang="en-US" sz="2400" b="1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63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30</a:t>
            </a:fld>
            <a:endParaRPr lang="en-US"/>
          </a:p>
        </p:txBody>
      </p:sp>
      <p:sp>
        <p:nvSpPr>
          <p:cNvPr id="31" name="Text Box 20"/>
          <p:cNvSpPr txBox="1">
            <a:spLocks noChangeArrowheads="1"/>
          </p:cNvSpPr>
          <p:nvPr/>
        </p:nvSpPr>
        <p:spPr bwMode="auto">
          <a:xfrm>
            <a:off x="3046050" y="4200402"/>
            <a:ext cx="3674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zh-CN" dirty="0" smtClean="0">
                <a:latin typeface="Corbel" charset="0"/>
                <a:ea typeface="Corbel" charset="0"/>
                <a:cs typeface="Corbel" charset="0"/>
              </a:rPr>
              <a:t>Y</a:t>
            </a:r>
            <a:endParaRPr lang="en-US" altLang="en-US" dirty="0">
              <a:latin typeface="Corbel" charset="0"/>
              <a:ea typeface="Corbel" charset="0"/>
              <a:cs typeface="Corbel" charset="0"/>
            </a:endParaRPr>
          </a:p>
        </p:txBody>
      </p:sp>
      <p:grpSp>
        <p:nvGrpSpPr>
          <p:cNvPr id="32" name="Group 30"/>
          <p:cNvGrpSpPr>
            <a:grpSpLocks/>
          </p:cNvGrpSpPr>
          <p:nvPr/>
        </p:nvGrpSpPr>
        <p:grpSpPr bwMode="auto">
          <a:xfrm>
            <a:off x="3121744" y="4480278"/>
            <a:ext cx="3017048" cy="2377722"/>
            <a:chOff x="3456" y="64"/>
            <a:chExt cx="2105" cy="2015"/>
          </a:xfrm>
        </p:grpSpPr>
        <p:sp>
          <p:nvSpPr>
            <p:cNvPr id="33" name="Line 3"/>
            <p:cNvSpPr>
              <a:spLocks noChangeShapeType="1"/>
            </p:cNvSpPr>
            <p:nvPr/>
          </p:nvSpPr>
          <p:spPr bwMode="auto">
            <a:xfrm flipV="1">
              <a:off x="3456" y="1776"/>
              <a:ext cx="20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4" name="Line 4"/>
            <p:cNvSpPr>
              <a:spLocks noChangeShapeType="1"/>
            </p:cNvSpPr>
            <p:nvPr/>
          </p:nvSpPr>
          <p:spPr bwMode="auto">
            <a:xfrm flipV="1">
              <a:off x="3648" y="64"/>
              <a:ext cx="1" cy="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 flipV="1">
              <a:off x="4522" y="1116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 flipV="1">
              <a:off x="4259" y="1182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 flipV="1">
              <a:off x="4149" y="600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 flipV="1">
              <a:off x="4039" y="1477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 flipV="1">
              <a:off x="4588" y="894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 flipV="1">
              <a:off x="4715" y="722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auto">
            <a:xfrm flipV="1">
              <a:off x="3813" y="1538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 flipV="1">
              <a:off x="4917" y="719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3" name="Oval 42"/>
            <p:cNvSpPr>
              <a:spLocks noChangeArrowheads="1"/>
            </p:cNvSpPr>
            <p:nvPr/>
          </p:nvSpPr>
          <p:spPr bwMode="auto">
            <a:xfrm flipV="1">
              <a:off x="4930" y="568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 flipV="1">
              <a:off x="5191" y="551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 flipV="1">
              <a:off x="3785" y="1706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6" name="Oval 45"/>
            <p:cNvSpPr>
              <a:spLocks noChangeArrowheads="1"/>
            </p:cNvSpPr>
            <p:nvPr/>
          </p:nvSpPr>
          <p:spPr bwMode="auto">
            <a:xfrm flipV="1">
              <a:off x="5178" y="393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 flipV="1">
              <a:off x="5386" y="314"/>
              <a:ext cx="27" cy="2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8" name="Line 18"/>
            <p:cNvSpPr>
              <a:spLocks noChangeShapeType="1"/>
            </p:cNvSpPr>
            <p:nvPr/>
          </p:nvSpPr>
          <p:spPr bwMode="auto">
            <a:xfrm flipV="1">
              <a:off x="3638" y="259"/>
              <a:ext cx="1831" cy="143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9" name="Text Box 19"/>
            <p:cNvSpPr txBox="1">
              <a:spLocks noChangeArrowheads="1"/>
            </p:cNvSpPr>
            <p:nvPr/>
          </p:nvSpPr>
          <p:spPr bwMode="auto">
            <a:xfrm>
              <a:off x="5328" y="1728"/>
              <a:ext cx="233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 sz="2000" dirty="0">
                  <a:latin typeface="Corbel" charset="0"/>
                  <a:ea typeface="Corbel" charset="0"/>
                  <a:cs typeface="Corbel" charset="0"/>
                </a:rPr>
                <a:t>X</a:t>
              </a:r>
              <a:endParaRPr lang="en-US" altLang="en-US" sz="20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0" name="Text Box 21"/>
            <p:cNvSpPr txBox="1">
              <a:spLocks noChangeArrowheads="1"/>
            </p:cNvSpPr>
            <p:nvPr/>
          </p:nvSpPr>
          <p:spPr bwMode="auto">
            <a:xfrm>
              <a:off x="4763" y="1063"/>
              <a:ext cx="717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2000" dirty="0">
                  <a:latin typeface="Corbel" charset="0"/>
                  <a:ea typeface="Corbel" charset="0"/>
                  <a:cs typeface="Corbel" charset="0"/>
                </a:rPr>
                <a:t>y = x + 1</a:t>
              </a:r>
            </a:p>
          </p:txBody>
        </p:sp>
        <p:sp>
          <p:nvSpPr>
            <p:cNvPr id="51" name="Line 22"/>
            <p:cNvSpPr>
              <a:spLocks noChangeShapeType="1"/>
            </p:cNvSpPr>
            <p:nvPr/>
          </p:nvSpPr>
          <p:spPr bwMode="auto">
            <a:xfrm>
              <a:off x="4163" y="609"/>
              <a:ext cx="0" cy="1203"/>
            </a:xfrm>
            <a:prstGeom prst="line">
              <a:avLst/>
            </a:prstGeom>
            <a:noFill/>
            <a:ln w="9525">
              <a:solidFill>
                <a:srgbClr val="0066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2" name="Line 23"/>
            <p:cNvSpPr>
              <a:spLocks noChangeShapeType="1"/>
            </p:cNvSpPr>
            <p:nvPr/>
          </p:nvSpPr>
          <p:spPr bwMode="auto">
            <a:xfrm flipH="1">
              <a:off x="3649" y="619"/>
              <a:ext cx="504" cy="0"/>
            </a:xfrm>
            <a:prstGeom prst="line">
              <a:avLst/>
            </a:prstGeom>
            <a:noFill/>
            <a:ln w="9525">
              <a:solidFill>
                <a:srgbClr val="0066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3" name="Line 24"/>
            <p:cNvSpPr>
              <a:spLocks noChangeShapeType="1"/>
            </p:cNvSpPr>
            <p:nvPr/>
          </p:nvSpPr>
          <p:spPr bwMode="auto">
            <a:xfrm flipH="1">
              <a:off x="3639" y="1256"/>
              <a:ext cx="514" cy="0"/>
            </a:xfrm>
            <a:prstGeom prst="line">
              <a:avLst/>
            </a:prstGeom>
            <a:noFill/>
            <a:ln w="9525">
              <a:solidFill>
                <a:srgbClr val="006666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4" name="Text Box 25"/>
            <p:cNvSpPr txBox="1">
              <a:spLocks noChangeArrowheads="1"/>
            </p:cNvSpPr>
            <p:nvPr/>
          </p:nvSpPr>
          <p:spPr bwMode="auto">
            <a:xfrm>
              <a:off x="4168" y="1740"/>
              <a:ext cx="313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 sz="2000" dirty="0">
                  <a:latin typeface="Corbel" charset="0"/>
                  <a:ea typeface="Corbel" charset="0"/>
                  <a:cs typeface="Corbel" charset="0"/>
                </a:rPr>
                <a:t>x</a:t>
              </a:r>
              <a:r>
                <a:rPr lang="en-US" altLang="en-US" sz="2000" baseline="-25000" dirty="0" smtClean="0">
                  <a:latin typeface="Corbel" charset="0"/>
                  <a:ea typeface="Corbel" charset="0"/>
                  <a:cs typeface="Corbel" charset="0"/>
                </a:rPr>
                <a:t>1</a:t>
              </a:r>
              <a:endParaRPr lang="en-US" altLang="en-US" sz="2000" baseline="-250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5" name="Text Box 26"/>
            <p:cNvSpPr txBox="1">
              <a:spLocks noChangeArrowheads="1"/>
            </p:cNvSpPr>
            <p:nvPr/>
          </p:nvSpPr>
          <p:spPr bwMode="auto">
            <a:xfrm>
              <a:off x="3600" y="432"/>
              <a:ext cx="269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 sz="2000" dirty="0">
                  <a:latin typeface="Corbel" charset="0"/>
                  <a:ea typeface="Corbel" charset="0"/>
                  <a:cs typeface="Corbel" charset="0"/>
                </a:rPr>
                <a:t>y</a:t>
              </a:r>
              <a:r>
                <a:rPr lang="en-US" altLang="en-US" sz="2000" baseline="-25000" dirty="0" smtClean="0">
                  <a:latin typeface="Corbel" charset="0"/>
                  <a:ea typeface="Corbel" charset="0"/>
                  <a:cs typeface="Corbel" charset="0"/>
                </a:rPr>
                <a:t>1</a:t>
              </a:r>
              <a:endParaRPr lang="en-US" altLang="en-US" sz="2000" baseline="-250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6" name="Text Box 27"/>
            <p:cNvSpPr txBox="1">
              <a:spLocks noChangeArrowheads="1"/>
            </p:cNvSpPr>
            <p:nvPr/>
          </p:nvSpPr>
          <p:spPr bwMode="auto">
            <a:xfrm>
              <a:off x="3619" y="1008"/>
              <a:ext cx="308" cy="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zh-CN" sz="2000" dirty="0">
                  <a:latin typeface="Corbel" charset="0"/>
                  <a:ea typeface="Corbel" charset="0"/>
                  <a:cs typeface="Corbel" charset="0"/>
                </a:rPr>
                <a:t>y</a:t>
              </a:r>
              <a:r>
                <a:rPr lang="en-US" altLang="en-US" sz="2000" baseline="-25000" dirty="0" smtClean="0">
                  <a:latin typeface="Corbel" charset="0"/>
                  <a:ea typeface="Corbel" charset="0"/>
                  <a:cs typeface="Corbel" charset="0"/>
                </a:rPr>
                <a:t>1</a:t>
              </a:r>
              <a:r>
                <a:rPr lang="en-US" altLang="en-US" sz="2000" dirty="0">
                  <a:latin typeface="Corbel" charset="0"/>
                  <a:ea typeface="Corbel" charset="0"/>
                  <a:cs typeface="Corbel" charset="0"/>
                </a:rPr>
                <a:t>’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Text Box 21"/>
              <p:cNvSpPr txBox="1">
                <a:spLocks noChangeArrowheads="1"/>
              </p:cNvSpPr>
              <p:nvPr/>
            </p:nvSpPr>
            <p:spPr bwMode="auto">
              <a:xfrm>
                <a:off x="6265039" y="4930847"/>
                <a:ext cx="3281725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r>
                  <a:rPr lang="en-US" altLang="zh-CN" sz="2000" dirty="0" smtClean="0">
                    <a:latin typeface="Corbel" charset="0"/>
                    <a:ea typeface="Corbel" charset="0"/>
                    <a:cs typeface="Corbel" charset="0"/>
                  </a:rPr>
                  <a:t>Set</a:t>
                </a:r>
                <a:r>
                  <a:rPr lang="zh-CN" altLang="en-US" sz="2000" dirty="0" smtClean="0">
                    <a:latin typeface="Corbel" charset="0"/>
                    <a:ea typeface="Corbel" charset="0"/>
                    <a:cs typeface="Corbel" charset="0"/>
                  </a:rPr>
                  <a:t> </a:t>
                </a:r>
                <a:r>
                  <a:rPr lang="en-US" altLang="zh-CN" sz="2000" dirty="0" smtClean="0">
                    <a:latin typeface="Corbel" charset="0"/>
                    <a:ea typeface="Corbel" charset="0"/>
                    <a:cs typeface="Corbel" charset="0"/>
                  </a:rPr>
                  <a:t>up</a:t>
                </a:r>
                <a:r>
                  <a:rPr lang="zh-CN" altLang="en-US" sz="2000" dirty="0" smtClean="0">
                    <a:latin typeface="Corbel" charset="0"/>
                    <a:ea typeface="Corbel" charset="0"/>
                    <a:cs typeface="Corbel" charset="0"/>
                  </a:rPr>
                  <a:t> </a:t>
                </a:r>
                <a:r>
                  <a:rPr lang="en-US" altLang="zh-CN" sz="2000" dirty="0" smtClean="0">
                    <a:latin typeface="Corbel" charset="0"/>
                    <a:ea typeface="Corbel" charset="0"/>
                    <a:cs typeface="Corbel" charset="0"/>
                  </a:rPr>
                  <a:t>y</a:t>
                </a:r>
                <a:r>
                  <a:rPr lang="zh-CN" altLang="en-US" sz="2000" dirty="0" smtClean="0">
                    <a:latin typeface="Corbel" charset="0"/>
                    <a:ea typeface="Corbel" charset="0"/>
                    <a:cs typeface="Corbel" charset="0"/>
                  </a:rPr>
                  <a:t> </a:t>
                </a:r>
                <a:r>
                  <a:rPr lang="en-US" altLang="zh-CN" sz="2000" dirty="0" smtClean="0">
                    <a:latin typeface="Corbel" charset="0"/>
                    <a:ea typeface="Corbel" charset="0"/>
                    <a:cs typeface="Corbel" charset="0"/>
                  </a:rPr>
                  <a:t>=</a:t>
                </a:r>
                <a:r>
                  <a:rPr lang="zh-CN" altLang="en-US" sz="2000" dirty="0" smtClean="0">
                    <a:latin typeface="Corbel" charset="0"/>
                    <a:ea typeface="Corbel" charset="0"/>
                    <a:cs typeface="Corbel" charset="0"/>
                  </a:rPr>
                  <a:t> </a:t>
                </a:r>
                <a:r>
                  <a:rPr lang="en-US" altLang="zh-CN" sz="2000" dirty="0" smtClean="0">
                    <a:latin typeface="Corbel" charset="0"/>
                    <a:ea typeface="Corbel" charset="0"/>
                    <a:cs typeface="Corbel" charset="0"/>
                  </a:rPr>
                  <a:t>f(x)</a:t>
                </a:r>
                <a:r>
                  <a:rPr lang="zh-CN" altLang="en-US" sz="2000" dirty="0" smtClean="0">
                    <a:latin typeface="Corbel" charset="0"/>
                    <a:ea typeface="Corbel" charset="0"/>
                    <a:cs typeface="Corbel" charset="0"/>
                  </a:rPr>
                  <a:t> </a:t>
                </a:r>
                <a:r>
                  <a:rPr lang="en-US" altLang="zh-CN" sz="2000" dirty="0" smtClean="0">
                    <a:latin typeface="Corbel" charset="0"/>
                    <a:ea typeface="Corbel" charset="0"/>
                    <a:cs typeface="Corbel" charset="0"/>
                  </a:rPr>
                  <a:t>=</a:t>
                </a:r>
                <a:r>
                  <a:rPr lang="zh-CN" altLang="en-US" sz="2000" dirty="0" smtClean="0">
                    <a:latin typeface="Corbel" charset="0"/>
                    <a:ea typeface="Corbel" charset="0"/>
                    <a:cs typeface="Corbe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altLang="zh-CN" sz="2000" b="0" i="1" baseline="-2500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1</m:t>
                    </m:r>
                    <m:r>
                      <a:rPr lang="zh-CN" altLang="en-US" sz="2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altLang="zh-CN" sz="2000" dirty="0" smtClean="0">
                    <a:latin typeface="Corbel" charset="0"/>
                    <a:ea typeface="Corbel" charset="0"/>
                    <a:cs typeface="Corbel" charset="0"/>
                  </a:rPr>
                  <a:t>x</a:t>
                </a:r>
                <a:r>
                  <a:rPr lang="zh-CN" altLang="en-US" sz="2000" dirty="0" smtClean="0">
                    <a:latin typeface="Corbel" charset="0"/>
                    <a:ea typeface="Corbel" charset="0"/>
                    <a:cs typeface="Corbel" charset="0"/>
                  </a:rPr>
                  <a:t> </a:t>
                </a:r>
                <a:r>
                  <a:rPr lang="en-US" altLang="zh-CN" sz="2000" dirty="0" smtClean="0">
                    <a:latin typeface="Corbel" charset="0"/>
                    <a:ea typeface="Corbel" charset="0"/>
                    <a:cs typeface="Corbel" charset="0"/>
                  </a:rPr>
                  <a:t>+</a:t>
                </a:r>
                <a14:m>
                  <m:oMath xmlns:m="http://schemas.openxmlformats.org/officeDocument/2006/math">
                    <m:r>
                      <a:rPr lang="zh-CN" altLang="en-US" sz="20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zh-CN" alt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altLang="zh-CN" sz="2000" b="0" i="1" baseline="-2500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2</m:t>
                    </m:r>
                  </m:oMath>
                </a14:m>
                <a:endParaRPr lang="zh-CN" altLang="en-US" sz="2000" baseline="-25000" dirty="0" smtClean="0">
                  <a:latin typeface="Corbel" charset="0"/>
                  <a:ea typeface="Corbel" charset="0"/>
                  <a:cs typeface="Corbel" charset="0"/>
                </a:endParaRPr>
              </a:p>
              <a:p>
                <a:r>
                  <a:rPr lang="en-US" altLang="zh-CN" sz="2000" dirty="0" smtClean="0">
                    <a:latin typeface="Corbel" charset="0"/>
                    <a:ea typeface="Corbel" charset="0"/>
                    <a:cs typeface="Corbel" charset="0"/>
                  </a:rPr>
                  <a:t>Learn</a:t>
                </a:r>
                <a:r>
                  <a:rPr lang="zh-CN" altLang="en-US" sz="2000" dirty="0" smtClean="0">
                    <a:latin typeface="Corbel" charset="0"/>
                    <a:ea typeface="Corbel" charset="0"/>
                    <a:cs typeface="Corbe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zh-CN" altLang="en-US" sz="2000" dirty="0" smtClean="0">
                    <a:latin typeface="Corbel" charset="0"/>
                    <a:ea typeface="Corbel" charset="0"/>
                    <a:cs typeface="Corbel" charset="0"/>
                  </a:rPr>
                  <a:t> </a:t>
                </a:r>
                <a:r>
                  <a:rPr lang="en-US" altLang="zh-CN" sz="2000" dirty="0" smtClean="0">
                    <a:latin typeface="Corbel" charset="0"/>
                    <a:ea typeface="Corbel" charset="0"/>
                    <a:cs typeface="Corbel" charset="0"/>
                  </a:rPr>
                  <a:t>by</a:t>
                </a:r>
                <a:r>
                  <a:rPr lang="zh-CN" altLang="en-US" sz="2000" dirty="0" smtClean="0">
                    <a:latin typeface="Corbel" charset="0"/>
                    <a:ea typeface="Corbel" charset="0"/>
                    <a:cs typeface="Corbel" charset="0"/>
                  </a:rPr>
                  <a:t> </a:t>
                </a:r>
                <a:r>
                  <a:rPr lang="en-US" altLang="zh-CN" sz="2000" dirty="0" smtClean="0">
                    <a:latin typeface="Corbel" charset="0"/>
                    <a:ea typeface="Corbel" charset="0"/>
                    <a:cs typeface="Corbel" charset="0"/>
                  </a:rPr>
                  <a:t>minimizing</a:t>
                </a:r>
                <a:r>
                  <a:rPr lang="zh-CN" altLang="en-US" sz="2000" dirty="0" smtClean="0">
                    <a:latin typeface="Corbel" charset="0"/>
                    <a:ea typeface="Corbel" charset="0"/>
                    <a:cs typeface="Corbel" charset="0"/>
                  </a:rPr>
                  <a:t> </a:t>
                </a:r>
                <a:r>
                  <a:rPr lang="en-US" altLang="zh-CN" sz="2000" dirty="0" smtClean="0">
                    <a:latin typeface="Corbel" charset="0"/>
                    <a:ea typeface="Corbel" charset="0"/>
                    <a:cs typeface="Corbel" charset="0"/>
                  </a:rPr>
                  <a:t>the</a:t>
                </a:r>
                <a:r>
                  <a:rPr lang="zh-CN" altLang="en-US" sz="2000" dirty="0" smtClean="0">
                    <a:latin typeface="Corbel" charset="0"/>
                    <a:ea typeface="Corbel" charset="0"/>
                    <a:cs typeface="Corbel" charset="0"/>
                  </a:rPr>
                  <a:t> </a:t>
                </a:r>
                <a:r>
                  <a:rPr lang="en-US" altLang="zh-CN" sz="2000" dirty="0" smtClean="0">
                    <a:latin typeface="Corbel" charset="0"/>
                    <a:ea typeface="Corbel" charset="0"/>
                    <a:cs typeface="Corbel" charset="0"/>
                  </a:rPr>
                  <a:t>least</a:t>
                </a:r>
                <a:r>
                  <a:rPr lang="zh-CN" altLang="en-US" sz="2000" dirty="0" smtClean="0">
                    <a:latin typeface="Corbel" charset="0"/>
                    <a:ea typeface="Corbel" charset="0"/>
                    <a:cs typeface="Corbel" charset="0"/>
                  </a:rPr>
                  <a:t> </a:t>
                </a:r>
                <a:r>
                  <a:rPr lang="en-US" altLang="zh-CN" sz="2000" dirty="0" smtClean="0">
                    <a:latin typeface="Corbel" charset="0"/>
                    <a:ea typeface="Corbel" charset="0"/>
                    <a:cs typeface="Corbel" charset="0"/>
                  </a:rPr>
                  <a:t>square</a:t>
                </a:r>
                <a:r>
                  <a:rPr lang="zh-CN" altLang="en-US" sz="2000" dirty="0" smtClean="0">
                    <a:latin typeface="Corbel" charset="0"/>
                    <a:ea typeface="Corbel" charset="0"/>
                    <a:cs typeface="Corbel" charset="0"/>
                  </a:rPr>
                  <a:t> </a:t>
                </a:r>
                <a:r>
                  <a:rPr lang="en-US" altLang="zh-CN" sz="2000" dirty="0" smtClean="0">
                    <a:latin typeface="Corbel" charset="0"/>
                    <a:ea typeface="Corbel" charset="0"/>
                    <a:cs typeface="Corbel" charset="0"/>
                  </a:rPr>
                  <a:t>error</a:t>
                </a:r>
                <a:endParaRPr lang="en-US" altLang="en-US" sz="2000" dirty="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mc:Choice>
        <mc:Fallback>
          <p:sp>
            <p:nvSpPr>
              <p:cNvPr id="57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65039" y="4930847"/>
                <a:ext cx="3281725" cy="1015663"/>
              </a:xfrm>
              <a:prstGeom prst="rect">
                <a:avLst/>
              </a:prstGeom>
              <a:blipFill rotWithShape="0">
                <a:blip r:embed="rId3"/>
                <a:stretch>
                  <a:fillRect l="-2045" t="-39759" b="-102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7639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Linear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Linear regression: </a:t>
            </a:r>
            <a:r>
              <a:rPr lang="en-US" altLang="en-US" sz="2800" i="1" dirty="0"/>
              <a:t>Y = </a:t>
            </a:r>
            <a:r>
              <a:rPr lang="en-US" altLang="en-US" sz="2800" i="1" dirty="0">
                <a:sym typeface="Symbol" panose="05050102010706020507" pitchFamily="18" charset="2"/>
              </a:rPr>
              <a:t>w X + b</a:t>
            </a:r>
            <a:endParaRPr lang="en-US" altLang="en-US" sz="2800" i="1" dirty="0"/>
          </a:p>
          <a:p>
            <a:pPr lvl="1"/>
            <a:r>
              <a:rPr lang="en-US" altLang="en-US" sz="2400" dirty="0"/>
              <a:t>Data modeled to fit a straight line</a:t>
            </a:r>
          </a:p>
          <a:p>
            <a:pPr lvl="1"/>
            <a:r>
              <a:rPr lang="en-US" altLang="en-US" sz="2400" dirty="0"/>
              <a:t>Often uses the least-square method to fit the line</a:t>
            </a:r>
          </a:p>
          <a:p>
            <a:pPr lvl="1"/>
            <a:r>
              <a:rPr lang="en-US" altLang="en-US" sz="2400" dirty="0"/>
              <a:t>Two regression coefficients, </a:t>
            </a:r>
            <a:r>
              <a:rPr lang="en-US" altLang="en-US" sz="2400" i="1" dirty="0">
                <a:sym typeface="Symbol" panose="05050102010706020507" pitchFamily="18" charset="2"/>
              </a:rPr>
              <a:t>w</a:t>
            </a:r>
            <a:r>
              <a:rPr lang="en-US" altLang="en-US" sz="2400" dirty="0">
                <a:sym typeface="Symbol" panose="05050102010706020507" pitchFamily="18" charset="2"/>
              </a:rPr>
              <a:t> and </a:t>
            </a:r>
            <a:r>
              <a:rPr lang="en-US" altLang="en-US" sz="2400" i="1" dirty="0">
                <a:sym typeface="Symbol" panose="05050102010706020507" pitchFamily="18" charset="2"/>
              </a:rPr>
              <a:t>b,</a:t>
            </a:r>
            <a:r>
              <a:rPr lang="en-US" altLang="en-US" sz="2400" dirty="0"/>
              <a:t> specify the line and are to be estimated by using the data at </a:t>
            </a:r>
            <a:r>
              <a:rPr lang="en-US" altLang="en-US" sz="2400" dirty="0" smtClean="0"/>
              <a:t>hand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Image result for linear regres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968" y="3788394"/>
            <a:ext cx="3982064" cy="293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9228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Nonlinear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Nonlinear regression:</a:t>
            </a:r>
          </a:p>
          <a:p>
            <a:pPr lvl="1"/>
            <a:r>
              <a:rPr lang="en-US" sz="2400" dirty="0"/>
              <a:t>Data are modeled by a function which is a nonlinear combination of the model parameters and depends on one or more independent </a:t>
            </a:r>
            <a:r>
              <a:rPr lang="en-US" sz="2400" dirty="0" smtClean="0"/>
              <a:t>variables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2" descr="Image result for nonlinear regress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228" y="2884456"/>
            <a:ext cx="3973543" cy="397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54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3273"/>
            <a:ext cx="9144000" cy="3368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Log-Linear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Log-linear </a:t>
            </a:r>
            <a:r>
              <a:rPr lang="en-US" altLang="en-US" sz="2800" dirty="0" smtClean="0"/>
              <a:t>model</a:t>
            </a:r>
            <a:endParaRPr lang="en-US" altLang="en-US" sz="2800" dirty="0"/>
          </a:p>
          <a:p>
            <a:pPr lvl="1"/>
            <a:r>
              <a:rPr lang="en-US" sz="2400" dirty="0"/>
              <a:t>A math model that takes the form of a </a:t>
            </a:r>
            <a:r>
              <a:rPr lang="en-US" sz="2400" b="1" dirty="0">
                <a:solidFill>
                  <a:srgbClr val="FF0000"/>
                </a:solidFill>
              </a:rPr>
              <a:t>function whose logarithm</a:t>
            </a:r>
            <a:r>
              <a:rPr lang="en-US" sz="2400" dirty="0"/>
              <a:t> is a linear combination of the parameters of the </a:t>
            </a:r>
            <a:r>
              <a:rPr lang="en-US" sz="2400" dirty="0" smtClean="0"/>
              <a:t>model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81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result for multiple regress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344" y="2802194"/>
            <a:ext cx="4147311" cy="391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Multiple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dirty="0"/>
              <a:t>Multiple regression: </a:t>
            </a:r>
            <a:r>
              <a:rPr lang="en-US" altLang="en-US" sz="2800" i="1" dirty="0"/>
              <a:t>Y = b</a:t>
            </a:r>
            <a:r>
              <a:rPr lang="en-US" altLang="en-US" sz="2800" i="1" baseline="-25000" dirty="0"/>
              <a:t>0</a:t>
            </a:r>
            <a:r>
              <a:rPr lang="en-US" altLang="en-US" sz="2800" i="1" dirty="0"/>
              <a:t> + b</a:t>
            </a:r>
            <a:r>
              <a:rPr lang="en-US" altLang="en-US" sz="2800" i="1" baseline="-25000" dirty="0"/>
              <a:t>1</a:t>
            </a:r>
            <a:r>
              <a:rPr lang="en-US" altLang="en-US" sz="2800" i="1" dirty="0"/>
              <a:t> X</a:t>
            </a:r>
            <a:r>
              <a:rPr lang="en-US" altLang="en-US" sz="2800" i="1" baseline="-25000" dirty="0"/>
              <a:t>1</a:t>
            </a:r>
            <a:r>
              <a:rPr lang="en-US" altLang="en-US" sz="2800" i="1" dirty="0"/>
              <a:t> + b</a:t>
            </a:r>
            <a:r>
              <a:rPr lang="en-US" altLang="en-US" sz="2800" i="1" baseline="-25000" dirty="0"/>
              <a:t>2</a:t>
            </a:r>
            <a:r>
              <a:rPr lang="en-US" altLang="en-US" sz="2800" i="1" dirty="0"/>
              <a:t> X</a:t>
            </a:r>
            <a:r>
              <a:rPr lang="en-US" altLang="en-US" sz="2800" i="1" baseline="-25000" dirty="0"/>
              <a:t>2</a:t>
            </a:r>
            <a:endParaRPr lang="en-US" altLang="en-US" sz="2800" i="1" dirty="0"/>
          </a:p>
          <a:p>
            <a:pPr lvl="1"/>
            <a:r>
              <a:rPr lang="en-US" altLang="en-US" sz="2400" dirty="0">
                <a:sym typeface="Symbol" panose="05050102010706020507" pitchFamily="18" charset="2"/>
              </a:rPr>
              <a:t>Allows a response variable Y to be modeled as a linear function of multidimensional feature vector</a:t>
            </a:r>
          </a:p>
          <a:p>
            <a:pPr lvl="1"/>
            <a:r>
              <a:rPr lang="en-US" altLang="en-US" sz="2400" dirty="0"/>
              <a:t>Many nonlinear functions can be </a:t>
            </a:r>
            <a:r>
              <a:rPr lang="en-US" altLang="en-US" sz="2400" b="1" dirty="0">
                <a:solidFill>
                  <a:srgbClr val="FF0000"/>
                </a:solidFill>
              </a:rPr>
              <a:t>transformed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/>
              <a:t>into the above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91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Histogram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en-US" sz="2000" dirty="0"/>
              <a:t>Divide data into buckets and store average (sum) for each bucket</a:t>
            </a:r>
          </a:p>
          <a:p>
            <a:pPr>
              <a:lnSpc>
                <a:spcPct val="120000"/>
              </a:lnSpc>
            </a:pPr>
            <a:r>
              <a:rPr lang="en-US" altLang="zh-CN" sz="2000" dirty="0" smtClean="0"/>
              <a:t>One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popular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</a:t>
            </a:r>
            <a:r>
              <a:rPr lang="en-US" altLang="en-US" sz="2000" dirty="0" smtClean="0"/>
              <a:t>rtitioning rules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 </a:t>
            </a:r>
            <a:r>
              <a:rPr lang="en-US" altLang="en-US" sz="2000" dirty="0" smtClean="0"/>
              <a:t>Equal-width</a:t>
            </a:r>
            <a:r>
              <a:rPr lang="en-US" altLang="en-US" sz="2000" dirty="0"/>
              <a:t>: equal bucket </a:t>
            </a:r>
            <a:r>
              <a:rPr lang="en-US" altLang="en-US" sz="2000" dirty="0" smtClean="0"/>
              <a:t>range</a:t>
            </a:r>
            <a:endParaRPr lang="en-US" altLang="en-US" sz="20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6552772"/>
              </p:ext>
            </p:extLst>
          </p:nvPr>
        </p:nvGraphicFramePr>
        <p:xfrm>
          <a:off x="457200" y="2605344"/>
          <a:ext cx="6477000" cy="37510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2" name="Chart" r:id="rId3" imgW="7915188" imgH="3848049" progId="MSGraph.Chart.8">
                  <p:embed followColorScheme="full"/>
                </p:oleObj>
              </mc:Choice>
              <mc:Fallback>
                <p:oleObj name="Chart" r:id="rId3" imgW="7915188" imgH="3848049" progId="MSGraph.Chart.8">
                  <p:embed followColorScheme="full"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605344"/>
                        <a:ext cx="6477000" cy="37510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6062006" y="3244334"/>
            <a:ext cx="258115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(10,000</a:t>
            </a:r>
            <a:r>
              <a:rPr lang="zh-CN" altLang="en-US" dirty="0" smtClean="0"/>
              <a:t> 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10,001]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10,001</a:t>
            </a:r>
            <a:endParaRPr lang="zh-CN" altLang="en-US" dirty="0" smtClean="0"/>
          </a:p>
          <a:p>
            <a:r>
              <a:rPr lang="mr-IN" altLang="zh-CN" dirty="0" smtClean="0"/>
              <a:t>…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to</a:t>
            </a:r>
            <a:endParaRPr lang="zh-CN" altLang="en-US" dirty="0"/>
          </a:p>
          <a:p>
            <a:endParaRPr lang="zh-CN" altLang="en-US" dirty="0" smtClean="0"/>
          </a:p>
          <a:p>
            <a:r>
              <a:rPr lang="en-US" altLang="zh-CN" dirty="0" smtClean="0"/>
              <a:t>(10,000</a:t>
            </a:r>
            <a:r>
              <a:rPr lang="zh-CN" altLang="en-US" dirty="0" smtClean="0"/>
              <a:t> 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11,000]</a:t>
            </a:r>
            <a:endParaRPr lang="zh-CN" altLang="en-US" dirty="0" smtClean="0"/>
          </a:p>
          <a:p>
            <a:r>
              <a:rPr lang="en-US" altLang="zh-CN" dirty="0" smtClean="0"/>
              <a:t>(11,000</a:t>
            </a:r>
            <a:r>
              <a:rPr lang="zh-CN" altLang="en-US" dirty="0" smtClean="0"/>
              <a:t> 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12,000]</a:t>
            </a:r>
            <a:endParaRPr lang="zh-CN" altLang="en-US" dirty="0" smtClean="0"/>
          </a:p>
          <a:p>
            <a:r>
              <a:rPr lang="mr-IN" altLang="zh-C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1238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71652" cy="452596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dirty="0"/>
              <a:t>Partition data set into clusters based on similarity, and store cluster representation (e.g., centroid and diameter) only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Can be very effective if data is clustered but not if data is “smeared”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Can have hierarchical clustering and be stored in multi-dimensional index tree structures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There are many choices of clustering definitions and clustering algorithms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Cluster analysis will be studied in depth in Chapter 10</a:t>
            </a:r>
            <a:endParaRPr lang="en-US" altLang="en-US" dirty="0">
              <a:sym typeface="Symbol" panose="05050102010706020507" pitchFamily="18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36</a:t>
            </a:fld>
            <a:endParaRPr lang="en-US"/>
          </a:p>
        </p:txBody>
      </p:sp>
      <p:pic>
        <p:nvPicPr>
          <p:cNvPr id="5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l="5639" t="5639" r="5639" b="5639"/>
          <a:stretch>
            <a:fillRect/>
          </a:stretch>
        </p:blipFill>
        <p:spPr>
          <a:xfrm>
            <a:off x="5928852" y="2448231"/>
            <a:ext cx="3215148" cy="24113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151731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en-US" sz="2000" dirty="0" smtClean="0"/>
              <a:t>Sampling: obtaining a small sample </a:t>
            </a:r>
            <a:r>
              <a:rPr lang="en-US" altLang="en-US" sz="2000" i="1" dirty="0" smtClean="0"/>
              <a:t>s</a:t>
            </a:r>
            <a:r>
              <a:rPr lang="en-US" altLang="en-US" sz="2000" dirty="0" smtClean="0"/>
              <a:t> to represent the whole data set </a:t>
            </a:r>
            <a:r>
              <a:rPr lang="en-US" altLang="en-US" sz="2000" i="1" dirty="0" smtClean="0"/>
              <a:t>N</a:t>
            </a:r>
          </a:p>
          <a:p>
            <a:pPr>
              <a:lnSpc>
                <a:spcPct val="120000"/>
              </a:lnSpc>
            </a:pPr>
            <a:r>
              <a:rPr lang="en-US" altLang="en-US" sz="2000" dirty="0" smtClean="0"/>
              <a:t>Key </a:t>
            </a:r>
            <a:r>
              <a:rPr lang="en-US" altLang="en-US" sz="2000" dirty="0" smtClean="0"/>
              <a:t>principle: Choose a </a:t>
            </a:r>
            <a:r>
              <a:rPr lang="en-US" altLang="en-US" sz="2000" dirty="0" smtClean="0">
                <a:solidFill>
                  <a:srgbClr val="FF0000"/>
                </a:solidFill>
              </a:rPr>
              <a:t>representative</a:t>
            </a:r>
            <a:r>
              <a:rPr lang="en-US" altLang="en-US" sz="2000" dirty="0" smtClean="0"/>
              <a:t> subset of the data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 smtClean="0"/>
              <a:t>Simple random sampling may have very poor performance in the presence of </a:t>
            </a:r>
            <a:r>
              <a:rPr lang="en-US" altLang="en-US" sz="2000" dirty="0" smtClean="0"/>
              <a:t>skew</a:t>
            </a:r>
            <a:endParaRPr lang="en-US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1674" y="3436081"/>
            <a:ext cx="3760839" cy="3054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altLang="en-US" sz="2000" b="1" dirty="0"/>
              <a:t>Simple random </a:t>
            </a:r>
            <a:r>
              <a:rPr lang="en-US" altLang="en-US" sz="2000" b="1" dirty="0" smtClean="0"/>
              <a:t>sampling:</a:t>
            </a:r>
          </a:p>
          <a:p>
            <a:pPr>
              <a:spcAft>
                <a:spcPts val="300"/>
              </a:spcAft>
            </a:pPr>
            <a:r>
              <a:rPr lang="en-US" altLang="en-US" sz="2000" dirty="0" smtClean="0"/>
              <a:t>Equal </a:t>
            </a:r>
            <a:r>
              <a:rPr lang="en-US" altLang="en-US" sz="2000" dirty="0"/>
              <a:t>probability of selecting any particular item</a:t>
            </a:r>
          </a:p>
          <a:p>
            <a:pPr>
              <a:spcAft>
                <a:spcPts val="300"/>
              </a:spcAft>
            </a:pPr>
            <a:r>
              <a:rPr lang="en-US" altLang="en-US" sz="2000" b="1" dirty="0"/>
              <a:t>Sampling without </a:t>
            </a:r>
            <a:r>
              <a:rPr lang="en-US" altLang="en-US" sz="2000" b="1" dirty="0" smtClean="0"/>
              <a:t>replacement:</a:t>
            </a:r>
          </a:p>
          <a:p>
            <a:pPr>
              <a:spcAft>
                <a:spcPts val="300"/>
              </a:spcAft>
            </a:pPr>
            <a:r>
              <a:rPr lang="en-US" altLang="en-US" sz="2000" dirty="0" smtClean="0"/>
              <a:t>Once </a:t>
            </a:r>
            <a:r>
              <a:rPr lang="en-US" altLang="en-US" sz="2000" dirty="0"/>
              <a:t>an object is selected, it is removed from the population</a:t>
            </a:r>
          </a:p>
          <a:p>
            <a:pPr>
              <a:spcAft>
                <a:spcPts val="300"/>
              </a:spcAft>
            </a:pPr>
            <a:r>
              <a:rPr lang="en-US" altLang="en-US" sz="2000" b="1" dirty="0"/>
              <a:t>Sampling with </a:t>
            </a:r>
            <a:r>
              <a:rPr lang="en-US" altLang="en-US" sz="2000" b="1" dirty="0" smtClean="0"/>
              <a:t>replacement:</a:t>
            </a:r>
          </a:p>
          <a:p>
            <a:pPr>
              <a:spcAft>
                <a:spcPts val="300"/>
              </a:spcAft>
            </a:pPr>
            <a:r>
              <a:rPr lang="en-US" altLang="en-US" sz="2000" dirty="0" smtClean="0"/>
              <a:t>A </a:t>
            </a:r>
            <a:r>
              <a:rPr lang="en-US" altLang="en-US" sz="2000" dirty="0"/>
              <a:t>selected object is not removed from the population</a:t>
            </a:r>
            <a:endParaRPr lang="en-US" altLang="en-US" sz="2000" dirty="0"/>
          </a:p>
        </p:txBody>
      </p:sp>
      <p:grpSp>
        <p:nvGrpSpPr>
          <p:cNvPr id="6" name="Group 5"/>
          <p:cNvGrpSpPr/>
          <p:nvPr/>
        </p:nvGrpSpPr>
        <p:grpSpPr>
          <a:xfrm>
            <a:off x="4762979" y="3741044"/>
            <a:ext cx="3613355" cy="2186911"/>
            <a:chOff x="2400300" y="1771650"/>
            <a:chExt cx="7334250" cy="4362450"/>
          </a:xfrm>
        </p:grpSpPr>
        <p:sp>
          <p:nvSpPr>
            <p:cNvPr id="7" name="Text Box 3"/>
            <p:cNvSpPr txBox="1">
              <a:spLocks noChangeArrowheads="1"/>
            </p:cNvSpPr>
            <p:nvPr/>
          </p:nvSpPr>
          <p:spPr bwMode="auto">
            <a:xfrm rot="20586437">
              <a:off x="5112196" y="2766848"/>
              <a:ext cx="2496250" cy="1657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200" dirty="0">
                  <a:latin typeface="Corbel" charset="0"/>
                  <a:ea typeface="Corbel" charset="0"/>
                  <a:cs typeface="Corbel" charset="0"/>
                </a:rPr>
                <a:t>SRSWOR</a:t>
              </a:r>
            </a:p>
            <a:p>
              <a:r>
                <a:rPr lang="en-US" altLang="en-US" sz="1200" dirty="0">
                  <a:latin typeface="Corbel" charset="0"/>
                  <a:ea typeface="Corbel" charset="0"/>
                  <a:cs typeface="Corbel" charset="0"/>
                </a:rPr>
                <a:t>(simple random</a:t>
              </a:r>
            </a:p>
            <a:p>
              <a:r>
                <a:rPr lang="en-US" altLang="en-US" sz="1200" dirty="0">
                  <a:latin typeface="Corbel" charset="0"/>
                  <a:ea typeface="Corbel" charset="0"/>
                  <a:cs typeface="Corbel" charset="0"/>
                </a:rPr>
                <a:t> sample without </a:t>
              </a:r>
            </a:p>
            <a:p>
              <a:r>
                <a:rPr lang="en-US" altLang="en-US" sz="1200" dirty="0">
                  <a:latin typeface="Corbel" charset="0"/>
                  <a:ea typeface="Corbel" charset="0"/>
                  <a:cs typeface="Corbel" charset="0"/>
                </a:rPr>
                <a:t>replacement)</a:t>
              </a:r>
            </a:p>
          </p:txBody>
        </p:sp>
        <p:grpSp>
          <p:nvGrpSpPr>
            <p:cNvPr id="8" name="Group 4"/>
            <p:cNvGrpSpPr>
              <a:grpSpLocks/>
            </p:cNvGrpSpPr>
            <p:nvPr/>
          </p:nvGrpSpPr>
          <p:grpSpPr bwMode="auto">
            <a:xfrm>
              <a:off x="7219950" y="1771650"/>
              <a:ext cx="2438400" cy="1676400"/>
              <a:chOff x="3588" y="1116"/>
              <a:chExt cx="1536" cy="1056"/>
            </a:xfrm>
          </p:grpSpPr>
          <p:sp>
            <p:nvSpPr>
              <p:cNvPr id="29" name="AutoShape 5"/>
              <p:cNvSpPr>
                <a:spLocks noChangeArrowheads="1"/>
              </p:cNvSpPr>
              <p:nvPr/>
            </p:nvSpPr>
            <p:spPr bwMode="auto">
              <a:xfrm>
                <a:off x="3588" y="1116"/>
                <a:ext cx="1536" cy="1056"/>
              </a:xfrm>
              <a:prstGeom prst="can">
                <a:avLst>
                  <a:gd name="adj" fmla="val 25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 sz="1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0" name="Oval 6"/>
              <p:cNvSpPr>
                <a:spLocks noChangeArrowheads="1"/>
              </p:cNvSpPr>
              <p:nvPr/>
            </p:nvSpPr>
            <p:spPr bwMode="auto">
              <a:xfrm>
                <a:off x="4092" y="1788"/>
                <a:ext cx="540" cy="36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 sz="1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1" name="Oval 7"/>
              <p:cNvSpPr>
                <a:spLocks noChangeArrowheads="1"/>
              </p:cNvSpPr>
              <p:nvPr/>
            </p:nvSpPr>
            <p:spPr bwMode="auto">
              <a:xfrm>
                <a:off x="4632" y="1632"/>
                <a:ext cx="492" cy="3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 sz="1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2" name="Oval 8"/>
              <p:cNvSpPr>
                <a:spLocks noChangeArrowheads="1"/>
              </p:cNvSpPr>
              <p:nvPr/>
            </p:nvSpPr>
            <p:spPr bwMode="auto">
              <a:xfrm>
                <a:off x="3588" y="1668"/>
                <a:ext cx="540" cy="36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 sz="1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p:grp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 rot="848056">
              <a:off x="5411602" y="5057720"/>
              <a:ext cx="1367211" cy="552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200" dirty="0">
                  <a:latin typeface="Corbel" charset="0"/>
                  <a:ea typeface="Corbel" charset="0"/>
                  <a:cs typeface="Corbel" charset="0"/>
                </a:rPr>
                <a:t>SRSWR</a:t>
              </a:r>
            </a:p>
          </p:txBody>
        </p:sp>
        <p:grpSp>
          <p:nvGrpSpPr>
            <p:cNvPr id="10" name="Group 10"/>
            <p:cNvGrpSpPr>
              <a:grpSpLocks/>
            </p:cNvGrpSpPr>
            <p:nvPr/>
          </p:nvGrpSpPr>
          <p:grpSpPr bwMode="auto">
            <a:xfrm>
              <a:off x="7296150" y="4457700"/>
              <a:ext cx="2438400" cy="1676400"/>
              <a:chOff x="3636" y="2808"/>
              <a:chExt cx="1536" cy="1056"/>
            </a:xfrm>
          </p:grpSpPr>
          <p:sp>
            <p:nvSpPr>
              <p:cNvPr id="25" name="AutoShape 11"/>
              <p:cNvSpPr>
                <a:spLocks noChangeArrowheads="1"/>
              </p:cNvSpPr>
              <p:nvPr/>
            </p:nvSpPr>
            <p:spPr bwMode="auto">
              <a:xfrm>
                <a:off x="3636" y="2808"/>
                <a:ext cx="1536" cy="1056"/>
              </a:xfrm>
              <a:prstGeom prst="can">
                <a:avLst>
                  <a:gd name="adj" fmla="val 25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 sz="1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26" name="Oval 12"/>
              <p:cNvSpPr>
                <a:spLocks noChangeArrowheads="1"/>
              </p:cNvSpPr>
              <p:nvPr/>
            </p:nvSpPr>
            <p:spPr bwMode="auto">
              <a:xfrm>
                <a:off x="3648" y="3372"/>
                <a:ext cx="540" cy="36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 sz="1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27" name="Oval 13"/>
              <p:cNvSpPr>
                <a:spLocks noChangeArrowheads="1"/>
              </p:cNvSpPr>
              <p:nvPr/>
            </p:nvSpPr>
            <p:spPr bwMode="auto">
              <a:xfrm>
                <a:off x="4188" y="3480"/>
                <a:ext cx="540" cy="36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 sz="1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28" name="Oval 14"/>
              <p:cNvSpPr>
                <a:spLocks noChangeArrowheads="1"/>
              </p:cNvSpPr>
              <p:nvPr/>
            </p:nvSpPr>
            <p:spPr bwMode="auto">
              <a:xfrm>
                <a:off x="4656" y="3288"/>
                <a:ext cx="516" cy="396"/>
              </a:xfrm>
              <a:prstGeom prst="ellipse">
                <a:avLst/>
              </a:prstGeom>
              <a:solidFill>
                <a:srgbClr val="FAE2F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 sz="1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</p:grpSp>
        <p:grpSp>
          <p:nvGrpSpPr>
            <p:cNvPr id="11" name="Group 15"/>
            <p:cNvGrpSpPr>
              <a:grpSpLocks/>
            </p:cNvGrpSpPr>
            <p:nvPr/>
          </p:nvGrpSpPr>
          <p:grpSpPr bwMode="auto">
            <a:xfrm>
              <a:off x="2400300" y="1905001"/>
              <a:ext cx="2724150" cy="4152900"/>
              <a:chOff x="564" y="1284"/>
              <a:chExt cx="1716" cy="2616"/>
            </a:xfrm>
          </p:grpSpPr>
          <p:sp>
            <p:nvSpPr>
              <p:cNvPr id="14" name="AutoShape 16"/>
              <p:cNvSpPr>
                <a:spLocks noChangeArrowheads="1"/>
              </p:cNvSpPr>
              <p:nvPr/>
            </p:nvSpPr>
            <p:spPr bwMode="auto">
              <a:xfrm>
                <a:off x="564" y="1284"/>
                <a:ext cx="1716" cy="2616"/>
              </a:xfrm>
              <a:prstGeom prst="can">
                <a:avLst>
                  <a:gd name="adj" fmla="val 38112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 sz="1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5" name="Oval 17"/>
              <p:cNvSpPr>
                <a:spLocks noChangeArrowheads="1"/>
              </p:cNvSpPr>
              <p:nvPr/>
            </p:nvSpPr>
            <p:spPr bwMode="auto">
              <a:xfrm>
                <a:off x="672" y="3336"/>
                <a:ext cx="516" cy="396"/>
              </a:xfrm>
              <a:prstGeom prst="ellipse">
                <a:avLst/>
              </a:prstGeom>
              <a:solidFill>
                <a:srgbClr val="FAE2F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 sz="1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6" name="Oval 18"/>
              <p:cNvSpPr>
                <a:spLocks noChangeArrowheads="1"/>
              </p:cNvSpPr>
              <p:nvPr/>
            </p:nvSpPr>
            <p:spPr bwMode="auto">
              <a:xfrm>
                <a:off x="660" y="2916"/>
                <a:ext cx="540" cy="360"/>
              </a:xfrm>
              <a:prstGeom prst="ellipse">
                <a:avLst/>
              </a:prstGeom>
              <a:solidFill>
                <a:srgbClr val="006666"/>
              </a:solidFill>
              <a:ln w="9525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 sz="1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7" name="Oval 19"/>
              <p:cNvSpPr>
                <a:spLocks noChangeArrowheads="1"/>
              </p:cNvSpPr>
              <p:nvPr/>
            </p:nvSpPr>
            <p:spPr bwMode="auto">
              <a:xfrm>
                <a:off x="1236" y="3468"/>
                <a:ext cx="564" cy="396"/>
              </a:xfrm>
              <a:prstGeom prst="ellipse">
                <a:avLst/>
              </a:prstGeom>
              <a:solidFill>
                <a:srgbClr val="121328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 sz="1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8" name="Oval 20"/>
              <p:cNvSpPr>
                <a:spLocks noChangeArrowheads="1"/>
              </p:cNvSpPr>
              <p:nvPr/>
            </p:nvSpPr>
            <p:spPr bwMode="auto">
              <a:xfrm>
                <a:off x="1764" y="3240"/>
                <a:ext cx="492" cy="39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 sz="1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9" name="Oval 21"/>
              <p:cNvSpPr>
                <a:spLocks noChangeArrowheads="1"/>
              </p:cNvSpPr>
              <p:nvPr/>
            </p:nvSpPr>
            <p:spPr bwMode="auto">
              <a:xfrm>
                <a:off x="1236" y="3084"/>
                <a:ext cx="468" cy="372"/>
              </a:xfrm>
              <a:prstGeom prst="ellipse">
                <a:avLst/>
              </a:prstGeom>
              <a:solidFill>
                <a:srgbClr val="CCFF99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 sz="1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20" name="Oval 22"/>
              <p:cNvSpPr>
                <a:spLocks noChangeArrowheads="1"/>
              </p:cNvSpPr>
              <p:nvPr/>
            </p:nvSpPr>
            <p:spPr bwMode="auto">
              <a:xfrm>
                <a:off x="1680" y="2808"/>
                <a:ext cx="540" cy="36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 sz="1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21" name="Oval 23"/>
              <p:cNvSpPr>
                <a:spLocks noChangeArrowheads="1"/>
              </p:cNvSpPr>
              <p:nvPr/>
            </p:nvSpPr>
            <p:spPr bwMode="auto">
              <a:xfrm>
                <a:off x="1092" y="2664"/>
                <a:ext cx="540" cy="36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 sz="1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22" name="Oval 24"/>
              <p:cNvSpPr>
                <a:spLocks noChangeArrowheads="1"/>
              </p:cNvSpPr>
              <p:nvPr/>
            </p:nvSpPr>
            <p:spPr bwMode="auto">
              <a:xfrm>
                <a:off x="564" y="2556"/>
                <a:ext cx="540" cy="36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 sz="1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23" name="Oval 25"/>
              <p:cNvSpPr>
                <a:spLocks noChangeArrowheads="1"/>
              </p:cNvSpPr>
              <p:nvPr/>
            </p:nvSpPr>
            <p:spPr bwMode="auto">
              <a:xfrm>
                <a:off x="1620" y="2424"/>
                <a:ext cx="540" cy="360"/>
              </a:xfrm>
              <a:prstGeom prst="ellipse">
                <a:avLst/>
              </a:prstGeom>
              <a:solidFill>
                <a:srgbClr val="423E78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/>
                <a:endParaRPr lang="en-US" altLang="en-US" sz="1400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24" name="Text Box 26"/>
              <p:cNvSpPr txBox="1">
                <a:spLocks noChangeArrowheads="1"/>
              </p:cNvSpPr>
              <p:nvPr/>
            </p:nvSpPr>
            <p:spPr bwMode="auto">
              <a:xfrm>
                <a:off x="909" y="1451"/>
                <a:ext cx="1058" cy="348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r>
                  <a:rPr lang="en-US" altLang="en-US" sz="1200" b="1" dirty="0">
                    <a:latin typeface="Corbel" charset="0"/>
                    <a:ea typeface="Corbel" charset="0"/>
                    <a:cs typeface="Corbel" charset="0"/>
                  </a:rPr>
                  <a:t>Raw Data</a:t>
                </a:r>
              </a:p>
            </p:txBody>
          </p:sp>
        </p:grpSp>
        <p:sp>
          <p:nvSpPr>
            <p:cNvPr id="12" name="Line 27"/>
            <p:cNvSpPr>
              <a:spLocks noChangeShapeType="1"/>
            </p:cNvSpPr>
            <p:nvPr/>
          </p:nvSpPr>
          <p:spPr bwMode="auto">
            <a:xfrm flipV="1">
              <a:off x="5334000" y="2971800"/>
              <a:ext cx="1657350" cy="55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3" name="Line 28"/>
            <p:cNvSpPr>
              <a:spLocks noChangeShapeType="1"/>
            </p:cNvSpPr>
            <p:nvPr/>
          </p:nvSpPr>
          <p:spPr bwMode="auto">
            <a:xfrm>
              <a:off x="5353050" y="4895850"/>
              <a:ext cx="1790700" cy="4953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00">
                <a:latin typeface="Corbel" charset="0"/>
                <a:ea typeface="Corbel" charset="0"/>
                <a:cs typeface="Corbe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9631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Stratified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300"/>
              </a:spcAft>
            </a:pPr>
            <a:r>
              <a:rPr lang="en-US" altLang="en-US" sz="2400" b="1" dirty="0"/>
              <a:t>Stratified sampling</a:t>
            </a:r>
          </a:p>
          <a:p>
            <a:pPr lvl="1">
              <a:spcAft>
                <a:spcPts val="300"/>
              </a:spcAft>
            </a:pPr>
            <a:r>
              <a:rPr lang="en-US" altLang="en-US" sz="2400" dirty="0"/>
              <a:t>Partition (or cluster) the data set, and draw samples from each partition (proportionally, i.e., approximately the same percentage of the data)</a:t>
            </a:r>
            <a:endParaRPr lang="en-US" altLang="en-US" sz="24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2" descr="Image result for stratified sampl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834" y="3320314"/>
            <a:ext cx="4418331" cy="340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977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Recall: Data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Data reduction</a:t>
            </a:r>
          </a:p>
          <a:p>
            <a:pPr lvl="1"/>
            <a:r>
              <a:rPr lang="en-US" altLang="en-US" dirty="0" smtClean="0"/>
              <a:t>Obtain a reduced representation of the data set </a:t>
            </a:r>
          </a:p>
          <a:p>
            <a:pPr lvl="1"/>
            <a:r>
              <a:rPr lang="en-US" altLang="zh-CN" dirty="0" smtClean="0"/>
              <a:t>Why?</a:t>
            </a:r>
            <a:r>
              <a:rPr lang="zh-CN" altLang="en-US" dirty="0" smtClean="0"/>
              <a:t> </a:t>
            </a:r>
            <a:r>
              <a:rPr lang="en-US" altLang="en-US" dirty="0" smtClean="0"/>
              <a:t>Complex analysis may take a very long time to run on the complete data set</a:t>
            </a:r>
          </a:p>
          <a:p>
            <a:r>
              <a:rPr lang="en-US" altLang="en-US" dirty="0" smtClean="0"/>
              <a:t>Methods for data reduction </a:t>
            </a:r>
          </a:p>
          <a:p>
            <a:pPr lvl="1"/>
            <a:r>
              <a:rPr lang="en-US" altLang="en-US" b="1" dirty="0" smtClean="0">
                <a:solidFill>
                  <a:srgbClr val="FF0000"/>
                </a:solidFill>
              </a:rPr>
              <a:t>Regression and Log-Linear Models</a:t>
            </a:r>
          </a:p>
          <a:p>
            <a:pPr lvl="1"/>
            <a:r>
              <a:rPr lang="en-US" altLang="en-US" b="1" dirty="0" smtClean="0">
                <a:solidFill>
                  <a:srgbClr val="FF0000"/>
                </a:solidFill>
              </a:rPr>
              <a:t>Histograms, </a:t>
            </a:r>
            <a:r>
              <a:rPr lang="en-US" altLang="zh-CN" b="1" dirty="0" smtClean="0">
                <a:solidFill>
                  <a:srgbClr val="FF0000"/>
                </a:solidFill>
              </a:rPr>
              <a:t>C</a:t>
            </a:r>
            <a:r>
              <a:rPr lang="en-US" altLang="en-US" b="1" dirty="0" smtClean="0">
                <a:solidFill>
                  <a:srgbClr val="FF0000"/>
                </a:solidFill>
              </a:rPr>
              <a:t>lustering, </a:t>
            </a:r>
            <a:r>
              <a:rPr lang="en-US" altLang="zh-CN" b="1" dirty="0" smtClean="0">
                <a:solidFill>
                  <a:srgbClr val="FF0000"/>
                </a:solidFill>
              </a:rPr>
              <a:t>S</a:t>
            </a:r>
            <a:r>
              <a:rPr lang="en-US" altLang="en-US" b="1" dirty="0" smtClean="0">
                <a:solidFill>
                  <a:srgbClr val="FF0000"/>
                </a:solidFill>
              </a:rPr>
              <a:t>ampling</a:t>
            </a:r>
          </a:p>
          <a:p>
            <a:pPr lvl="1"/>
            <a:r>
              <a:rPr lang="en-US" altLang="en-US" dirty="0" smtClean="0"/>
              <a:t>Data compression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5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sz="2200" dirty="0"/>
              <a:t>Data in the Real World Is Dirty: Lots of potentially incorrect data, e.g., instrument faulty, human or computer error, and transmission error</a:t>
            </a:r>
          </a:p>
          <a:p>
            <a:pPr lvl="1"/>
            <a:r>
              <a:rPr lang="en-US" altLang="en-US" sz="2200" u="sng" dirty="0"/>
              <a:t>Incomplete</a:t>
            </a:r>
            <a:r>
              <a:rPr lang="en-US" altLang="en-US" sz="2200" dirty="0"/>
              <a:t>: lacking attribute values, lacking certain attributes of interest, or containing only aggregate data</a:t>
            </a:r>
          </a:p>
          <a:p>
            <a:pPr lvl="2"/>
            <a:r>
              <a:rPr lang="en-US" altLang="en-US" sz="2200" dirty="0"/>
              <a:t>e.g., </a:t>
            </a:r>
            <a:r>
              <a:rPr lang="en-US" altLang="en-US" sz="2200" i="1" dirty="0"/>
              <a:t>Occupation </a:t>
            </a:r>
            <a:r>
              <a:rPr lang="en-US" altLang="en-US" sz="2200" dirty="0"/>
              <a:t>= “ ” (missing data)</a:t>
            </a:r>
          </a:p>
          <a:p>
            <a:pPr lvl="1"/>
            <a:r>
              <a:rPr lang="en-US" altLang="en-US" sz="2200" u="sng" dirty="0"/>
              <a:t>Noisy</a:t>
            </a:r>
            <a:r>
              <a:rPr lang="en-US" altLang="en-US" sz="2200" dirty="0"/>
              <a:t>: containing noise, errors, or outliers</a:t>
            </a:r>
          </a:p>
          <a:p>
            <a:pPr lvl="2"/>
            <a:r>
              <a:rPr lang="en-US" altLang="en-US" sz="2200" dirty="0"/>
              <a:t>e.g., </a:t>
            </a:r>
            <a:r>
              <a:rPr lang="en-US" altLang="en-US" sz="2200" i="1" dirty="0"/>
              <a:t>Salary </a:t>
            </a:r>
            <a:r>
              <a:rPr lang="en-US" altLang="en-US" sz="2200" dirty="0"/>
              <a:t>= “</a:t>
            </a:r>
            <a:r>
              <a:rPr lang="en-US" altLang="en-US" sz="2200" dirty="0">
                <a:cs typeface="Tahoma" panose="020B0604030504040204" pitchFamily="34" charset="0"/>
              </a:rPr>
              <a:t>−</a:t>
            </a:r>
            <a:r>
              <a:rPr lang="en-US" altLang="en-US" sz="2200" dirty="0"/>
              <a:t>10” (an error)</a:t>
            </a:r>
          </a:p>
          <a:p>
            <a:pPr lvl="1"/>
            <a:r>
              <a:rPr lang="en-US" altLang="en-US" sz="2200" u="sng" dirty="0"/>
              <a:t>Inconsistent</a:t>
            </a:r>
            <a:r>
              <a:rPr lang="en-US" altLang="en-US" sz="2200" dirty="0"/>
              <a:t>: containing discrepancies in codes or names, e.g.,</a:t>
            </a:r>
          </a:p>
          <a:p>
            <a:pPr lvl="2"/>
            <a:r>
              <a:rPr lang="en-US" altLang="en-US" sz="2200" i="1" dirty="0"/>
              <a:t>Age </a:t>
            </a:r>
            <a:r>
              <a:rPr lang="en-US" altLang="en-US" sz="2200" dirty="0"/>
              <a:t>= “42”, </a:t>
            </a:r>
            <a:r>
              <a:rPr lang="en-US" altLang="en-US" sz="2200" i="1" dirty="0"/>
              <a:t>Birthday </a:t>
            </a:r>
            <a:r>
              <a:rPr lang="en-US" altLang="en-US" sz="2200" dirty="0"/>
              <a:t>= “03/07/2010”</a:t>
            </a:r>
          </a:p>
          <a:p>
            <a:pPr lvl="2"/>
            <a:r>
              <a:rPr lang="en-US" altLang="en-US" sz="2200" dirty="0"/>
              <a:t>Was rating “1, 2, 3”, now rating “A, B, C”</a:t>
            </a:r>
          </a:p>
          <a:p>
            <a:pPr lvl="1"/>
            <a:r>
              <a:rPr lang="en-US" altLang="en-US" sz="2200" u="sng" dirty="0" smtClean="0"/>
              <a:t>Intentional</a:t>
            </a:r>
            <a:r>
              <a:rPr lang="en-US" altLang="en-US" sz="2200" b="1" u="sng" dirty="0" smtClean="0"/>
              <a:t> </a:t>
            </a:r>
            <a:r>
              <a:rPr lang="en-US" altLang="en-US" sz="2200" dirty="0"/>
              <a:t>(e.g., </a:t>
            </a:r>
            <a:r>
              <a:rPr lang="en-US" altLang="en-US" sz="2200" i="1" dirty="0"/>
              <a:t>disguised missing</a:t>
            </a:r>
            <a:r>
              <a:rPr lang="en-US" altLang="en-US" sz="2200" dirty="0"/>
              <a:t> data)</a:t>
            </a:r>
          </a:p>
          <a:p>
            <a:pPr lvl="2"/>
            <a:r>
              <a:rPr lang="en-US" altLang="en-US" sz="2200" dirty="0"/>
              <a:t>Jan. 1 as everyone’s birthday?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85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Parametric </a:t>
            </a:r>
            <a:r>
              <a:rPr lang="en-US" altLang="en-US" dirty="0"/>
              <a:t>vs. </a:t>
            </a:r>
            <a:r>
              <a:rPr lang="en-US" altLang="en-US" dirty="0" smtClean="0"/>
              <a:t>Non-Parametric</a:t>
            </a:r>
            <a:br>
              <a:rPr lang="en-US" altLang="en-US" dirty="0" smtClean="0"/>
            </a:br>
            <a:r>
              <a:rPr lang="en-US" altLang="en-US" dirty="0" smtClean="0"/>
              <a:t>Data Reduction Methods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en-US" sz="2400" b="1" dirty="0" smtClean="0"/>
              <a:t>Parametric </a:t>
            </a:r>
            <a:r>
              <a:rPr lang="en-US" altLang="en-US" sz="2400" b="1" dirty="0"/>
              <a:t>methods</a:t>
            </a:r>
            <a:r>
              <a:rPr lang="en-US" altLang="en-US" sz="2400" dirty="0"/>
              <a:t> (e.g., regression)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Assume the data fits some model, estimate model parameters, store only the parameters, and discard the data (except possible outliers)</a:t>
            </a:r>
            <a:endParaRPr lang="en-US" altLang="en-US" sz="2400" dirty="0">
              <a:sym typeface="Symbol" panose="05050102010706020507" pitchFamily="18" charset="2"/>
            </a:endParaRPr>
          </a:p>
          <a:p>
            <a:pPr>
              <a:spcAft>
                <a:spcPts val="600"/>
              </a:spcAft>
            </a:pPr>
            <a:r>
              <a:rPr lang="en-US" altLang="en-US" sz="2400" b="1" dirty="0" smtClean="0"/>
              <a:t>Non-parametric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methods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sym typeface="Symbol" panose="05050102010706020507" pitchFamily="18" charset="2"/>
              </a:rPr>
              <a:t>Do not assume models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sym typeface="Symbol" panose="05050102010706020507" pitchFamily="18" charset="2"/>
              </a:rPr>
              <a:t>Major </a:t>
            </a:r>
            <a:r>
              <a:rPr lang="en-US" altLang="en-US" sz="2400" dirty="0" smtClean="0">
                <a:sym typeface="Symbol" panose="05050102010706020507" pitchFamily="18" charset="2"/>
              </a:rPr>
              <a:t>families</a:t>
            </a:r>
            <a:r>
              <a:rPr lang="en-US" altLang="en-US" sz="2400" dirty="0">
                <a:sym typeface="Symbol" panose="05050102010706020507" pitchFamily="18" charset="2"/>
              </a:rPr>
              <a:t>: histograms, clustering, sampling, </a:t>
            </a:r>
            <a:r>
              <a:rPr lang="en-US" altLang="en-US" sz="2400" dirty="0" smtClean="0">
                <a:sym typeface="Symbol" panose="05050102010706020507" pitchFamily="18" charset="2"/>
              </a:rPr>
              <a:t>…</a:t>
            </a:r>
            <a:endParaRPr lang="en-US" altLang="en-US" sz="2400" dirty="0">
              <a:sym typeface="Symbol" panose="05050102010706020507" pitchFamily="18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93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58348" cy="4525963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String compression</a:t>
            </a:r>
          </a:p>
          <a:p>
            <a:pPr lvl="1"/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There are extensive theories and well-tuned algorithms</a:t>
            </a:r>
          </a:p>
          <a:p>
            <a:pPr lvl="1"/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Typically lossless, but only limited manipulation is possible without expansion</a:t>
            </a:r>
            <a:endParaRPr lang="en-US" altLang="en-US" dirty="0">
              <a:latin typeface="Corbel" charset="0"/>
              <a:ea typeface="Corbel" charset="0"/>
              <a:cs typeface="Corbel" charset="0"/>
              <a:sym typeface="Symbol" panose="05050102010706020507" pitchFamily="18" charset="2"/>
            </a:endParaRPr>
          </a:p>
          <a:p>
            <a:r>
              <a:rPr lang="en-US" altLang="en-US" dirty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Audio/video compression</a:t>
            </a:r>
          </a:p>
          <a:p>
            <a:pPr lvl="1"/>
            <a:r>
              <a:rPr lang="en-US" altLang="en-US" dirty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Typically </a:t>
            </a:r>
            <a:r>
              <a:rPr lang="en-US" altLang="en-US" dirty="0" err="1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lossy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 compression, with progressive refinement</a:t>
            </a:r>
          </a:p>
          <a:p>
            <a:pPr lvl="1"/>
            <a:r>
              <a:rPr lang="en-US" altLang="en-US" dirty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Sometimes small fragments of signal can be reconstructed without reconstructing the whole</a:t>
            </a:r>
          </a:p>
          <a:p>
            <a:r>
              <a:rPr lang="en-US" altLang="en-US" dirty="0" smtClean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Data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reduction and dimensionality reduction may also be considered as forms of data </a:t>
            </a:r>
            <a:r>
              <a:rPr lang="en-US" altLang="en-US" dirty="0" smtClean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compression</a:t>
            </a:r>
            <a:endParaRPr lang="en-US" altLang="en-US" dirty="0">
              <a:latin typeface="Corbel" charset="0"/>
              <a:ea typeface="Corbel" charset="0"/>
              <a:cs typeface="Corbel" charset="0"/>
              <a:sym typeface="Symbol" panose="05050102010706020507" pitchFamily="18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341808" y="2094271"/>
            <a:ext cx="2696189" cy="2676832"/>
            <a:chOff x="2362201" y="1625601"/>
            <a:chExt cx="7335788" cy="4926012"/>
          </a:xfrm>
        </p:grpSpPr>
        <p:sp>
          <p:nvSpPr>
            <p:cNvPr id="6" name="AutoShape 3"/>
            <p:cNvSpPr>
              <a:spLocks noChangeArrowheads="1"/>
            </p:cNvSpPr>
            <p:nvPr/>
          </p:nvSpPr>
          <p:spPr bwMode="auto">
            <a:xfrm>
              <a:off x="2362201" y="1625601"/>
              <a:ext cx="3446463" cy="2595563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400" dirty="0">
                  <a:latin typeface="Corbel" charset="0"/>
                  <a:ea typeface="Corbel" charset="0"/>
                  <a:cs typeface="Corbel" charset="0"/>
                </a:rPr>
                <a:t>Original Data</a:t>
              </a:r>
            </a:p>
          </p:txBody>
        </p:sp>
        <p:sp>
          <p:nvSpPr>
            <p:cNvPr id="7" name="AutoShape 4"/>
            <p:cNvSpPr>
              <a:spLocks noChangeArrowheads="1"/>
            </p:cNvSpPr>
            <p:nvPr/>
          </p:nvSpPr>
          <p:spPr bwMode="auto">
            <a:xfrm>
              <a:off x="7699376" y="2249489"/>
              <a:ext cx="1998613" cy="1608137"/>
            </a:xfrm>
            <a:prstGeom prst="cube">
              <a:avLst>
                <a:gd name="adj" fmla="val 25000"/>
              </a:avLst>
            </a:prstGeom>
            <a:solidFill>
              <a:srgbClr val="F6E6EA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800" dirty="0">
                  <a:latin typeface="Corbel" charset="0"/>
                  <a:ea typeface="Corbel" charset="0"/>
                  <a:cs typeface="Corbel" charset="0"/>
                </a:rPr>
                <a:t>Compressed </a:t>
              </a:r>
            </a:p>
            <a:p>
              <a:pPr algn="ctr"/>
              <a:r>
                <a:rPr lang="en-US" altLang="en-US" sz="800" dirty="0">
                  <a:latin typeface="Corbel" charset="0"/>
                  <a:ea typeface="Corbel" charset="0"/>
                  <a:cs typeface="Corbel" charset="0"/>
                </a:rPr>
                <a:t>Data</a:t>
              </a:r>
            </a:p>
          </p:txBody>
        </p:sp>
        <p:sp>
          <p:nvSpPr>
            <p:cNvPr id="8" name="Line 5"/>
            <p:cNvSpPr>
              <a:spLocks noChangeShapeType="1"/>
            </p:cNvSpPr>
            <p:nvPr/>
          </p:nvSpPr>
          <p:spPr bwMode="auto">
            <a:xfrm>
              <a:off x="5843589" y="3005138"/>
              <a:ext cx="1838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 flipH="1">
              <a:off x="5843589" y="3579813"/>
              <a:ext cx="1838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6161087" y="3665540"/>
              <a:ext cx="1806513" cy="509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200" dirty="0">
                  <a:latin typeface="Corbel" charset="0"/>
                  <a:ea typeface="Corbel" charset="0"/>
                  <a:cs typeface="Corbel" charset="0"/>
                </a:rPr>
                <a:t>lossless</a:t>
              </a:r>
            </a:p>
          </p:txBody>
        </p:sp>
        <p:sp>
          <p:nvSpPr>
            <p:cNvPr id="11" name="AutoShape 8"/>
            <p:cNvSpPr>
              <a:spLocks noChangeArrowheads="1"/>
            </p:cNvSpPr>
            <p:nvPr/>
          </p:nvSpPr>
          <p:spPr bwMode="auto">
            <a:xfrm>
              <a:off x="2474914" y="4367213"/>
              <a:ext cx="3286125" cy="2184400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/>
              <a:r>
                <a:rPr lang="en-US" altLang="en-US" sz="1400" dirty="0" smtClean="0">
                  <a:latin typeface="Corbel" charset="0"/>
                  <a:ea typeface="Corbel" charset="0"/>
                  <a:cs typeface="Corbel" charset="0"/>
                </a:rPr>
                <a:t>Original Data</a:t>
              </a:r>
            </a:p>
            <a:p>
              <a:pPr algn="ctr"/>
              <a:r>
                <a:rPr lang="en-US" altLang="en-US" sz="1400" dirty="0" smtClean="0">
                  <a:latin typeface="Corbel" charset="0"/>
                  <a:ea typeface="Corbel" charset="0"/>
                  <a:cs typeface="Corbel" charset="0"/>
                </a:rPr>
                <a:t>Approximated </a:t>
              </a:r>
              <a:endParaRPr lang="en-US" altLang="en-US" sz="14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 flipH="1">
              <a:off x="5776913" y="3875089"/>
              <a:ext cx="2743200" cy="18065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1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 rot="18915147">
              <a:off x="6476422" y="4756866"/>
              <a:ext cx="1361646" cy="509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r>
                <a:rPr lang="en-US" altLang="en-US" sz="1200" dirty="0" err="1">
                  <a:latin typeface="Corbel" charset="0"/>
                  <a:ea typeface="Corbel" charset="0"/>
                  <a:cs typeface="Corbel" charset="0"/>
                </a:rPr>
                <a:t>lossy</a:t>
              </a:r>
              <a:endParaRPr lang="en-US" altLang="en-US" sz="1200" dirty="0"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461902" y="4850468"/>
            <a:ext cx="2576095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Corbel" charset="0"/>
                <a:ea typeface="Corbel" charset="0"/>
                <a:cs typeface="Corbel" charset="0"/>
              </a:rPr>
              <a:t>Lossy</a:t>
            </a:r>
            <a:r>
              <a:rPr lang="en-US" sz="1400" dirty="0" smtClean="0">
                <a:latin typeface="Corbel" charset="0"/>
                <a:ea typeface="Corbel" charset="0"/>
                <a:cs typeface="Corbel" charset="0"/>
              </a:rPr>
              <a:t> vs. lossless compression</a:t>
            </a:r>
            <a:endParaRPr lang="en-US" sz="1400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939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smtClean="0"/>
              <a:t>Wavelet </a:t>
            </a:r>
            <a:r>
              <a:rPr lang="en-US" altLang="en-US" dirty="0"/>
              <a:t>Transform: A Data Compression Technique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24516" cy="45259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Wavelet Transform</a:t>
            </a:r>
          </a:p>
          <a:p>
            <a:pPr lvl="1">
              <a:lnSpc>
                <a:spcPct val="110000"/>
              </a:lnSpc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Decomposes a signal into different frequency </a:t>
            </a:r>
            <a:r>
              <a:rPr lang="en-US" altLang="en-US" dirty="0" err="1">
                <a:latin typeface="Corbel" charset="0"/>
                <a:ea typeface="Corbel" charset="0"/>
                <a:cs typeface="Corbel" charset="0"/>
              </a:rPr>
              <a:t>subbands</a:t>
            </a:r>
            <a:endParaRPr lang="en-US" altLang="en-US" dirty="0">
              <a:latin typeface="Corbel" charset="0"/>
              <a:ea typeface="Corbel" charset="0"/>
              <a:cs typeface="Corbel" charset="0"/>
            </a:endParaRPr>
          </a:p>
          <a:p>
            <a:pPr lvl="1">
              <a:lnSpc>
                <a:spcPct val="110000"/>
              </a:lnSpc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Applicable to n-dimensional signals</a:t>
            </a:r>
          </a:p>
          <a:p>
            <a:pPr>
              <a:lnSpc>
                <a:spcPct val="110000"/>
              </a:lnSpc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Data are transformed to preserve relative distance between objects at different levels of resolution</a:t>
            </a:r>
          </a:p>
          <a:p>
            <a:pPr>
              <a:lnSpc>
                <a:spcPct val="110000"/>
              </a:lnSpc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Allow natural clusters to become more distinguishable</a:t>
            </a:r>
          </a:p>
          <a:p>
            <a:pPr>
              <a:lnSpc>
                <a:spcPct val="110000"/>
              </a:lnSpc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Used for image </a:t>
            </a: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compression</a:t>
            </a:r>
            <a:endParaRPr lang="en-US" altLang="en-US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2" descr="Image result for wavelet transfor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716" y="1751370"/>
            <a:ext cx="4223620" cy="422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5124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9602"/>
            <a:ext cx="9144000" cy="25993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Wavelet </a:t>
            </a:r>
            <a:r>
              <a:rPr lang="en-US" altLang="en-US" dirty="0" smtClean="0"/>
              <a:t>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Discrete wavelet transform (DWT) for linear signal processing, multi-resolution analysis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Compressed approximation: Store only a small fraction of the strongest of the wavelet coefficients</a:t>
            </a:r>
          </a:p>
          <a:p>
            <a:pPr>
              <a:lnSpc>
                <a:spcPct val="110000"/>
              </a:lnSpc>
            </a:pP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Similar to discrete Fourier transform (DFT), but better 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lossy</a:t>
            </a: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 compression, localized in </a:t>
            </a:r>
            <a:r>
              <a:rPr lang="en-US" altLang="en-US" sz="2000" dirty="0" smtClean="0">
                <a:latin typeface="Corbel" charset="0"/>
                <a:ea typeface="Corbel" charset="0"/>
                <a:cs typeface="Corbel" charset="0"/>
              </a:rPr>
              <a:t>space</a:t>
            </a:r>
            <a:endParaRPr lang="en-US" alt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37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300"/>
              </a:spcAft>
            </a:pPr>
            <a:r>
              <a:rPr lang="en-US" altLang="en-US" sz="2400" b="1" dirty="0">
                <a:latin typeface="Corbel" charset="0"/>
                <a:ea typeface="Corbel" charset="0"/>
                <a:cs typeface="Corbel" charset="0"/>
              </a:rPr>
              <a:t>Min-max normalization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: to [</a:t>
            </a:r>
            <a:r>
              <a:rPr lang="en-US" altLang="en-US" sz="2400" dirty="0" err="1">
                <a:latin typeface="Corbel" charset="0"/>
                <a:ea typeface="Corbel" charset="0"/>
                <a:cs typeface="Corbel" charset="0"/>
              </a:rPr>
              <a:t>new_min</a:t>
            </a:r>
            <a:r>
              <a:rPr lang="en-US" altLang="en-US" sz="2400" baseline="-25000" dirty="0" err="1">
                <a:latin typeface="Corbel" charset="0"/>
                <a:ea typeface="Corbel" charset="0"/>
                <a:cs typeface="Corbel" charset="0"/>
              </a:rPr>
              <a:t>A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, </a:t>
            </a:r>
            <a:r>
              <a:rPr lang="en-US" altLang="en-US" sz="2400" dirty="0" err="1">
                <a:latin typeface="Corbel" charset="0"/>
                <a:ea typeface="Corbel" charset="0"/>
                <a:cs typeface="Corbel" charset="0"/>
              </a:rPr>
              <a:t>new_max</a:t>
            </a:r>
            <a:r>
              <a:rPr lang="en-US" altLang="en-US" sz="2400" baseline="-25000" dirty="0" err="1">
                <a:latin typeface="Corbel" charset="0"/>
                <a:ea typeface="Corbel" charset="0"/>
                <a:cs typeface="Corbel" charset="0"/>
              </a:rPr>
              <a:t>A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]</a:t>
            </a:r>
          </a:p>
          <a:p>
            <a:pPr lvl="1">
              <a:spcAft>
                <a:spcPts val="300"/>
              </a:spcAft>
            </a:pPr>
            <a:endParaRPr lang="en-US" altLang="en-US" sz="2000" dirty="0">
              <a:latin typeface="Corbel" charset="0"/>
              <a:ea typeface="Corbel" charset="0"/>
              <a:cs typeface="Corbel" charset="0"/>
            </a:endParaRPr>
          </a:p>
          <a:p>
            <a:pPr lvl="1">
              <a:spcAft>
                <a:spcPts val="300"/>
              </a:spcAft>
            </a:pPr>
            <a:endParaRPr lang="en-US" altLang="en-US" sz="2000" dirty="0">
              <a:latin typeface="Corbel" charset="0"/>
              <a:ea typeface="Corbel" charset="0"/>
              <a:cs typeface="Corbel" charset="0"/>
            </a:endParaRPr>
          </a:p>
          <a:p>
            <a:pPr lvl="1">
              <a:spcAft>
                <a:spcPts val="300"/>
              </a:spcAft>
            </a:pP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Ex.  Let income range $12,000 to $98,000 normalized to [0.0, 1.0]</a:t>
            </a:r>
          </a:p>
          <a:p>
            <a:pPr lvl="3">
              <a:spcAft>
                <a:spcPts val="300"/>
              </a:spcAft>
            </a:pPr>
            <a:r>
              <a:rPr lang="en-US" altLang="en-US" sz="1800" dirty="0">
                <a:latin typeface="Corbel" charset="0"/>
                <a:ea typeface="Corbel" charset="0"/>
                <a:cs typeface="Corbel" charset="0"/>
              </a:rPr>
              <a:t>Then $</a:t>
            </a:r>
            <a:r>
              <a:rPr lang="en-US" altLang="en-US" sz="1800" dirty="0" smtClean="0">
                <a:latin typeface="Corbel" charset="0"/>
                <a:ea typeface="Corbel" charset="0"/>
                <a:cs typeface="Corbel" charset="0"/>
              </a:rPr>
              <a:t>73,</a:t>
            </a:r>
            <a:r>
              <a:rPr lang="en-US" altLang="zh-CN" sz="1800" dirty="0" smtClean="0">
                <a:latin typeface="Corbel" charset="0"/>
                <a:ea typeface="Corbel" charset="0"/>
                <a:cs typeface="Corbel" charset="0"/>
              </a:rPr>
              <a:t>6</a:t>
            </a:r>
            <a:r>
              <a:rPr lang="en-US" altLang="en-US" sz="1800" dirty="0" smtClean="0">
                <a:latin typeface="Corbel" charset="0"/>
                <a:ea typeface="Corbel" charset="0"/>
                <a:cs typeface="Corbel" charset="0"/>
              </a:rPr>
              <a:t>00 </a:t>
            </a:r>
            <a:r>
              <a:rPr lang="en-US" altLang="en-US" sz="1800" dirty="0">
                <a:latin typeface="Corbel" charset="0"/>
                <a:ea typeface="Corbel" charset="0"/>
                <a:cs typeface="Corbel" charset="0"/>
              </a:rPr>
              <a:t>is mapped to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5797575"/>
              </p:ext>
            </p:extLst>
          </p:nvPr>
        </p:nvGraphicFramePr>
        <p:xfrm>
          <a:off x="1312606" y="3863252"/>
          <a:ext cx="6527236" cy="1269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13" name="Equation" r:id="rId3" imgW="2222500" imgH="419100" progId="Equation.3">
                  <p:embed/>
                </p:oleObj>
              </mc:Choice>
              <mc:Fallback>
                <p:oleObj name="Equation" r:id="rId3" imgW="22225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606" y="3863252"/>
                        <a:ext cx="6527236" cy="12691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1313518"/>
              </p:ext>
            </p:extLst>
          </p:nvPr>
        </p:nvGraphicFramePr>
        <p:xfrm>
          <a:off x="1600200" y="2058285"/>
          <a:ext cx="5943600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14" name="Equation" r:id="rId5" imgW="3340100" imgH="393700" progId="Equation.3">
                  <p:embed/>
                </p:oleObj>
              </mc:Choice>
              <mc:Fallback>
                <p:oleObj name="Equation" r:id="rId5" imgW="3340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058285"/>
                        <a:ext cx="5943600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86516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Normalization</a:t>
            </a:r>
            <a:r>
              <a:rPr lang="zh-CN" altLang="en-US" dirty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spcAft>
                <a:spcPts val="300"/>
              </a:spcAft>
            </a:pPr>
            <a:r>
              <a:rPr lang="en-US" altLang="en-US" b="1" dirty="0">
                <a:latin typeface="Corbel" charset="0"/>
                <a:ea typeface="Corbel" charset="0"/>
                <a:cs typeface="Corbel" charset="0"/>
              </a:rPr>
              <a:t>Min-max normalization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: to [</a:t>
            </a:r>
            <a:r>
              <a:rPr lang="en-US" altLang="en-US" dirty="0" err="1">
                <a:latin typeface="Corbel" charset="0"/>
                <a:ea typeface="Corbel" charset="0"/>
                <a:cs typeface="Corbel" charset="0"/>
              </a:rPr>
              <a:t>new_min</a:t>
            </a:r>
            <a:r>
              <a:rPr lang="en-US" altLang="en-US" baseline="-25000" dirty="0" err="1">
                <a:latin typeface="Corbel" charset="0"/>
                <a:ea typeface="Corbel" charset="0"/>
                <a:cs typeface="Corbel" charset="0"/>
              </a:rPr>
              <a:t>A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, </a:t>
            </a:r>
            <a:r>
              <a:rPr lang="en-US" altLang="en-US" dirty="0" err="1">
                <a:latin typeface="Corbel" charset="0"/>
                <a:ea typeface="Corbel" charset="0"/>
                <a:cs typeface="Corbel" charset="0"/>
              </a:rPr>
              <a:t>new_max</a:t>
            </a:r>
            <a:r>
              <a:rPr lang="en-US" altLang="en-US" baseline="-25000" dirty="0" err="1">
                <a:latin typeface="Corbel" charset="0"/>
                <a:ea typeface="Corbel" charset="0"/>
                <a:cs typeface="Corbel" charset="0"/>
              </a:rPr>
              <a:t>A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]</a:t>
            </a:r>
          </a:p>
          <a:p>
            <a:pPr lvl="1">
              <a:spcAft>
                <a:spcPts val="300"/>
              </a:spcAft>
            </a:pPr>
            <a:endParaRPr lang="en-US" altLang="en-US" dirty="0">
              <a:latin typeface="Corbel" charset="0"/>
              <a:ea typeface="Corbel" charset="0"/>
              <a:cs typeface="Corbel" charset="0"/>
            </a:endParaRPr>
          </a:p>
          <a:p>
            <a:pPr lvl="1">
              <a:spcAft>
                <a:spcPts val="300"/>
              </a:spcAft>
            </a:pPr>
            <a:endParaRPr lang="en-US" altLang="en-US" dirty="0">
              <a:latin typeface="Corbel" charset="0"/>
              <a:ea typeface="Corbel" charset="0"/>
              <a:cs typeface="Corbel" charset="0"/>
            </a:endParaRPr>
          </a:p>
          <a:p>
            <a:pPr lvl="1">
              <a:spcAft>
                <a:spcPts val="300"/>
              </a:spcAft>
            </a:pPr>
            <a:r>
              <a:rPr lang="en-US" altLang="en-US" sz="2600" dirty="0">
                <a:latin typeface="Corbel" charset="0"/>
                <a:ea typeface="Corbel" charset="0"/>
                <a:cs typeface="Corbel" charset="0"/>
              </a:rPr>
              <a:t>Ex.  Let income range $12,000 to $98,000 normalized to [0.0, 1.0]</a:t>
            </a:r>
          </a:p>
          <a:p>
            <a:pPr lvl="3">
              <a:spcAft>
                <a:spcPts val="300"/>
              </a:spcAft>
            </a:pPr>
            <a:r>
              <a:rPr lang="en-US" altLang="en-US" sz="2300" dirty="0">
                <a:latin typeface="Corbel" charset="0"/>
                <a:ea typeface="Corbel" charset="0"/>
                <a:cs typeface="Corbel" charset="0"/>
              </a:rPr>
              <a:t>Then $73,000 is mapped to  </a:t>
            </a:r>
          </a:p>
          <a:p>
            <a:pPr>
              <a:spcAft>
                <a:spcPts val="300"/>
              </a:spcAft>
            </a:pPr>
            <a:r>
              <a:rPr lang="en-US" altLang="en-US" b="1" dirty="0">
                <a:latin typeface="Corbel" charset="0"/>
                <a:ea typeface="Corbel" charset="0"/>
                <a:cs typeface="Corbel" charset="0"/>
              </a:rPr>
              <a:t>Z-score normalization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 (</a:t>
            </a:r>
            <a:r>
              <a:rPr lang="el-GR" altLang="en-US" dirty="0">
                <a:latin typeface="Corbel" charset="0"/>
                <a:ea typeface="Corbel" charset="0"/>
                <a:cs typeface="Corbel" charset="0"/>
              </a:rPr>
              <a:t>μ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: mean, </a:t>
            </a:r>
            <a:r>
              <a:rPr lang="el-GR" altLang="en-US" dirty="0">
                <a:latin typeface="Corbel" charset="0"/>
                <a:ea typeface="Corbel" charset="0"/>
                <a:cs typeface="Corbel" charset="0"/>
              </a:rPr>
              <a:t>σ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: standard deviation):</a:t>
            </a:r>
          </a:p>
          <a:p>
            <a:pPr>
              <a:spcAft>
                <a:spcPts val="300"/>
              </a:spcAft>
            </a:pPr>
            <a:endParaRPr lang="en-US" altLang="en-US" dirty="0">
              <a:latin typeface="Corbel" charset="0"/>
              <a:ea typeface="Corbel" charset="0"/>
              <a:cs typeface="Corbel" charset="0"/>
            </a:endParaRPr>
          </a:p>
          <a:p>
            <a:pPr lvl="1">
              <a:spcAft>
                <a:spcPts val="300"/>
              </a:spcAft>
            </a:pPr>
            <a:endParaRPr lang="en-US" altLang="en-US" dirty="0">
              <a:latin typeface="Corbel" charset="0"/>
              <a:ea typeface="Corbel" charset="0"/>
              <a:cs typeface="Corbel" charset="0"/>
            </a:endParaRPr>
          </a:p>
          <a:p>
            <a:pPr lvl="1">
              <a:spcAft>
                <a:spcPts val="300"/>
              </a:spcAft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Ex. Let </a:t>
            </a:r>
            <a:r>
              <a:rPr lang="el-GR" altLang="en-US" dirty="0">
                <a:latin typeface="Corbel" charset="0"/>
                <a:ea typeface="Corbel" charset="0"/>
                <a:cs typeface="Corbel" charset="0"/>
              </a:rPr>
              <a:t>μ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 = 54,000, </a:t>
            </a:r>
            <a:r>
              <a:rPr lang="el-GR" altLang="en-US" dirty="0">
                <a:latin typeface="Corbel" charset="0"/>
                <a:ea typeface="Corbel" charset="0"/>
                <a:cs typeface="Corbel" charset="0"/>
              </a:rPr>
              <a:t>σ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 = 16,000.  Then</a:t>
            </a:r>
            <a:endParaRPr lang="el-GR" altLang="en-US" dirty="0">
              <a:latin typeface="Corbel" charset="0"/>
              <a:ea typeface="Corbel" charset="0"/>
              <a:cs typeface="Corbel" charset="0"/>
            </a:endParaRPr>
          </a:p>
          <a:p>
            <a:pPr>
              <a:spcAft>
                <a:spcPts val="300"/>
              </a:spcAft>
            </a:pPr>
            <a:r>
              <a:rPr lang="en-US" altLang="en-US" b="1" dirty="0">
                <a:latin typeface="Corbel" charset="0"/>
                <a:ea typeface="Corbel" charset="0"/>
                <a:cs typeface="Corbel" charset="0"/>
              </a:rPr>
              <a:t>Normalization by decimal scaling</a:t>
            </a:r>
          </a:p>
          <a:p>
            <a:endParaRPr lang="en-US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807974" y="3056121"/>
          <a:ext cx="1900392" cy="3695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7" name="Equation" r:id="rId3" imgW="2222500" imgH="419100" progId="Equation.3">
                  <p:embed/>
                </p:oleObj>
              </mc:Choice>
              <mc:Fallback>
                <p:oleObj name="Equation" r:id="rId3" imgW="22225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7974" y="3056121"/>
                        <a:ext cx="1900392" cy="3695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1600200" y="1937818"/>
          <a:ext cx="5943600" cy="709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8" name="Equation" r:id="rId5" imgW="3340100" imgH="393700" progId="Equation.3">
                  <p:embed/>
                </p:oleObj>
              </mc:Choice>
              <mc:Fallback>
                <p:oleObj name="Equation" r:id="rId5" imgW="3340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937818"/>
                        <a:ext cx="5943600" cy="709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/>
          </p:nvPr>
        </p:nvGraphicFramePr>
        <p:xfrm>
          <a:off x="1688690" y="3795882"/>
          <a:ext cx="1215619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9" name="Equation" r:id="rId7" imgW="634725" imgH="393529" progId="Equation.3">
                  <p:embed/>
                </p:oleObj>
              </mc:Choice>
              <mc:Fallback>
                <p:oleObj name="Equation" r:id="rId7" imgW="634725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8690" y="3795882"/>
                        <a:ext cx="1215619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/>
          </p:nvPr>
        </p:nvGraphicFramePr>
        <p:xfrm>
          <a:off x="1688690" y="5328629"/>
          <a:ext cx="871947" cy="692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0" name="Equation" r:id="rId9" imgW="495085" imgH="393529" progId="Equation.3">
                  <p:embed/>
                </p:oleObj>
              </mc:Choice>
              <mc:Fallback>
                <p:oleObj name="Equation" r:id="rId9" imgW="495085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8690" y="5328629"/>
                        <a:ext cx="871947" cy="6928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3293577" y="5505379"/>
            <a:ext cx="57834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Where </a:t>
            </a:r>
            <a:r>
              <a:rPr lang="en-US" altLang="en-US" i="1" dirty="0">
                <a:latin typeface="Corbel" charset="0"/>
                <a:ea typeface="Corbel" charset="0"/>
                <a:cs typeface="Corbel" charset="0"/>
              </a:rPr>
              <a:t>j</a:t>
            </a: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 is the smallest integer such that Max(|</a:t>
            </a:r>
            <a:r>
              <a:rPr lang="el-GR" altLang="en-US" sz="2000" dirty="0">
                <a:latin typeface="Corbel" charset="0"/>
                <a:ea typeface="Corbel" charset="0"/>
                <a:cs typeface="Corbel" charset="0"/>
              </a:rPr>
              <a:t>ν</a:t>
            </a: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’|) &lt; 1</a:t>
            </a:r>
            <a:endParaRPr lang="en-US" altLang="en-US" dirty="0">
              <a:latin typeface="Corbel" charset="0"/>
              <a:ea typeface="Corbel" charset="0"/>
              <a:cs typeface="Corbel" charset="0"/>
            </a:endParaRPr>
          </a:p>
        </p:txBody>
      </p:sp>
      <p:graphicFrame>
        <p:nvGraphicFramePr>
          <p:cNvPr id="1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7698772"/>
              </p:ext>
            </p:extLst>
          </p:nvPr>
        </p:nvGraphicFramePr>
        <p:xfrm>
          <a:off x="5632963" y="4619167"/>
          <a:ext cx="2714623" cy="759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21" name="Equation" r:id="rId11" imgW="1498600" imgH="419100" progId="Equation.3">
                  <p:embed/>
                </p:oleObj>
              </mc:Choice>
              <mc:Fallback>
                <p:oleObj name="Equation" r:id="rId11" imgW="14986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2963" y="4619167"/>
                        <a:ext cx="2714623" cy="759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293577" y="3840956"/>
            <a:ext cx="5357197" cy="7017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Z-score: The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distance between the raw score and the population mean in </a:t>
            </a: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the unit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of </a:t>
            </a: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the standard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deviation</a:t>
            </a:r>
          </a:p>
        </p:txBody>
      </p:sp>
    </p:spTree>
    <p:extLst>
      <p:ext uri="{BB962C8B-B14F-4D97-AF65-F5344CB8AC3E}">
        <p14:creationId xmlns:p14="http://schemas.microsoft.com/office/powerpoint/2010/main" val="162699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Data</a:t>
            </a:r>
            <a:r>
              <a:rPr lang="zh-CN" altLang="en-US" smtClean="0"/>
              <a:t> </a:t>
            </a:r>
            <a:r>
              <a:rPr lang="en-US" altLang="zh-CN" smtClean="0"/>
              <a:t>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Data cleaning</a:t>
            </a:r>
          </a:p>
          <a:p>
            <a:r>
              <a:rPr lang="en-US" altLang="en-US" dirty="0" smtClean="0"/>
              <a:t>Data integration</a:t>
            </a:r>
          </a:p>
          <a:p>
            <a:r>
              <a:rPr lang="en-US" altLang="en-US" dirty="0" smtClean="0"/>
              <a:t>Data reduction</a:t>
            </a:r>
            <a:endParaRPr lang="zh-CN" altLang="en-US" dirty="0" smtClean="0"/>
          </a:p>
          <a:p>
            <a:r>
              <a:rPr lang="en-US" altLang="en-US" b="1" dirty="0" smtClean="0"/>
              <a:t>Dimensionality reduction</a:t>
            </a:r>
            <a:endParaRPr lang="en-US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712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Dimensionality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 smtClean="0"/>
              <a:t>Curse of dimensionality</a:t>
            </a:r>
          </a:p>
          <a:p>
            <a:pPr lvl="1"/>
            <a:r>
              <a:rPr lang="en-US" altLang="en-US" dirty="0" smtClean="0"/>
              <a:t>When dimensionality increases, data becomes increasingly sparse</a:t>
            </a:r>
          </a:p>
          <a:p>
            <a:pPr lvl="1"/>
            <a:r>
              <a:rPr lang="en-US" altLang="en-US" dirty="0" smtClean="0"/>
              <a:t>Density and distance between points, which is critical to clustering, outlier analysis, becomes less meaningful</a:t>
            </a:r>
          </a:p>
          <a:p>
            <a:pPr lvl="1"/>
            <a:r>
              <a:rPr lang="en-US" altLang="en-US" dirty="0" smtClean="0"/>
              <a:t>The possible combinations of subspaces will grow exponentially</a:t>
            </a:r>
          </a:p>
          <a:p>
            <a:r>
              <a:rPr lang="en-US" altLang="en-US" dirty="0" smtClean="0"/>
              <a:t>Dimensionality reduction</a:t>
            </a:r>
          </a:p>
          <a:p>
            <a:pPr lvl="1"/>
            <a:r>
              <a:rPr lang="en-US" dirty="0" smtClean="0"/>
              <a:t>Reducing the number of random variables under consideration, via obtaining a set of principal variables</a:t>
            </a:r>
          </a:p>
          <a:p>
            <a:r>
              <a:rPr lang="en-US" altLang="en-US" dirty="0" smtClean="0"/>
              <a:t>Advantages of dimensionality reduction</a:t>
            </a:r>
            <a:endParaRPr lang="en-US" dirty="0" smtClean="0"/>
          </a:p>
          <a:p>
            <a:pPr lvl="1"/>
            <a:r>
              <a:rPr lang="en-US" altLang="en-US" dirty="0" smtClean="0"/>
              <a:t>Avoid the curse of dimensionality</a:t>
            </a:r>
          </a:p>
          <a:p>
            <a:pPr lvl="1"/>
            <a:r>
              <a:rPr lang="en-US" altLang="en-US" dirty="0" smtClean="0"/>
              <a:t>Help eliminate irrelevant features and reduce noise</a:t>
            </a:r>
          </a:p>
          <a:p>
            <a:pPr lvl="1"/>
            <a:r>
              <a:rPr lang="en-US" altLang="en-US" dirty="0" smtClean="0"/>
              <a:t>Reduce time and space required in data mining</a:t>
            </a:r>
          </a:p>
          <a:p>
            <a:pPr lvl="1"/>
            <a:r>
              <a:rPr lang="en-US" altLang="en-US" dirty="0" smtClean="0"/>
              <a:t>Allow easier visualization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75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Dimensionality Reduction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en-US" altLang="en-US" dirty="0"/>
              <a:t>Dimensionality reduction methodologies</a:t>
            </a:r>
          </a:p>
          <a:p>
            <a:pPr lvl="1">
              <a:spcAft>
                <a:spcPts val="600"/>
              </a:spcAft>
            </a:pPr>
            <a:r>
              <a:rPr lang="en-US" b="1" dirty="0"/>
              <a:t>Feature </a:t>
            </a:r>
            <a:r>
              <a:rPr lang="en-US" b="1" dirty="0" smtClean="0"/>
              <a:t>selection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(FS)</a:t>
            </a:r>
            <a:r>
              <a:rPr lang="en-US" dirty="0" smtClean="0"/>
              <a:t>: </a:t>
            </a:r>
            <a:r>
              <a:rPr lang="en-US" dirty="0"/>
              <a:t>Find a subset of the original variables (or features, attributes)</a:t>
            </a:r>
          </a:p>
          <a:p>
            <a:pPr lvl="1">
              <a:spcAft>
                <a:spcPts val="600"/>
              </a:spcAft>
            </a:pPr>
            <a:r>
              <a:rPr lang="en-US" b="1" dirty="0"/>
              <a:t>Feature </a:t>
            </a:r>
            <a:r>
              <a:rPr lang="en-US" b="1" dirty="0" smtClean="0"/>
              <a:t>extraction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(FE)</a:t>
            </a:r>
            <a:r>
              <a:rPr lang="en-US" dirty="0" smtClean="0"/>
              <a:t>: </a:t>
            </a:r>
            <a:r>
              <a:rPr lang="en-US" dirty="0"/>
              <a:t>Transform the data in the </a:t>
            </a:r>
            <a:r>
              <a:rPr lang="en-US" b="1" dirty="0">
                <a:solidFill>
                  <a:srgbClr val="FF0000"/>
                </a:solidFill>
              </a:rPr>
              <a:t>high-dimensional</a:t>
            </a:r>
            <a:r>
              <a:rPr lang="en-US" dirty="0"/>
              <a:t> space to a space of </a:t>
            </a:r>
            <a:r>
              <a:rPr lang="en-US" b="1" dirty="0">
                <a:solidFill>
                  <a:srgbClr val="FF0000"/>
                </a:solidFill>
              </a:rPr>
              <a:t>fewer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dimensions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Some typical dimensionality methods</a:t>
            </a:r>
          </a:p>
          <a:p>
            <a:pPr lvl="1">
              <a:spcAft>
                <a:spcPts val="600"/>
              </a:spcAft>
            </a:pPr>
            <a:r>
              <a:rPr lang="en-US" altLang="zh-CN" dirty="0" smtClean="0"/>
              <a:t>FE:</a:t>
            </a:r>
            <a:r>
              <a:rPr lang="zh-CN" altLang="en-US" dirty="0" smtClean="0"/>
              <a:t> </a:t>
            </a:r>
            <a:r>
              <a:rPr lang="en-US" altLang="en-US" dirty="0" smtClean="0"/>
              <a:t>Principal </a:t>
            </a:r>
            <a:r>
              <a:rPr lang="en-US" altLang="en-US" dirty="0"/>
              <a:t>Component Analysis</a:t>
            </a:r>
          </a:p>
          <a:p>
            <a:pPr lvl="1">
              <a:spcAft>
                <a:spcPts val="600"/>
              </a:spcAft>
            </a:pPr>
            <a:r>
              <a:rPr lang="en-US" altLang="zh-CN" dirty="0" smtClean="0"/>
              <a:t>FS: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Selection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1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Principal Component Analysis (PCA)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PCA:  A statistical procedure that uses an orthogonal transformation to convert a set of observations of possibly correlated variables into a set of values of linearly uncorrelated variables called </a:t>
            </a:r>
            <a:r>
              <a:rPr lang="en-US" sz="2400" b="1" i="1" dirty="0" smtClean="0"/>
              <a:t>principal components</a:t>
            </a:r>
          </a:p>
          <a:p>
            <a:r>
              <a:rPr lang="en-US" altLang="en-US" sz="2400" dirty="0" smtClean="0"/>
              <a:t>The original data are projected onto a </a:t>
            </a:r>
            <a:r>
              <a:rPr lang="en-US" altLang="en-US" sz="2400" b="1" dirty="0" smtClean="0"/>
              <a:t>much smaller space</a:t>
            </a:r>
            <a:r>
              <a:rPr lang="en-US" altLang="en-US" sz="2400" dirty="0" smtClean="0"/>
              <a:t>, resulting in dimensionality reduction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(e.g.,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n=3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k=2)</a:t>
            </a:r>
            <a:endParaRPr lang="en-US" alt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95712"/>
            <a:ext cx="7064409" cy="280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2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Incomplete (Missing)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en-US" sz="2400" dirty="0"/>
              <a:t>Data is not always available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E.g., many tuples have no recorded value for several attributes, such as customer income in sales data</a:t>
            </a:r>
          </a:p>
          <a:p>
            <a:pPr>
              <a:lnSpc>
                <a:spcPct val="110000"/>
              </a:lnSpc>
            </a:pPr>
            <a:r>
              <a:rPr lang="en-US" altLang="en-US" sz="2400" dirty="0"/>
              <a:t>Missing data may be due to 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Equipment malfunction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Inconsistent with other recorded data and thus deleted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Data were not entered due to misunderstanding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Certain data may not be considered important at the time of entry</a:t>
            </a:r>
          </a:p>
          <a:p>
            <a:pPr>
              <a:lnSpc>
                <a:spcPct val="110000"/>
              </a:lnSpc>
            </a:pPr>
            <a:r>
              <a:rPr lang="en-US" altLang="en-US" sz="2400" dirty="0" smtClean="0"/>
              <a:t>Missing </a:t>
            </a:r>
            <a:r>
              <a:rPr lang="en-US" altLang="en-US" sz="2400" dirty="0"/>
              <a:t>data may need to be </a:t>
            </a:r>
            <a:r>
              <a:rPr lang="en-US" altLang="en-US" sz="2400" dirty="0" smtClean="0"/>
              <a:t>inferred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76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PCA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Given </a:t>
            </a:r>
            <a:r>
              <a:rPr lang="en-US" altLang="en-US" sz="2400" i="1" dirty="0"/>
              <a:t>N</a:t>
            </a:r>
            <a:r>
              <a:rPr lang="en-US" altLang="en-US" sz="2400" dirty="0"/>
              <a:t> data vectors from </a:t>
            </a:r>
            <a:r>
              <a:rPr lang="en-US" altLang="en-US" sz="2400" i="1" dirty="0"/>
              <a:t>n</a:t>
            </a:r>
            <a:r>
              <a:rPr lang="en-US" altLang="en-US" sz="2400" dirty="0"/>
              <a:t>-dimensions, find </a:t>
            </a:r>
            <a:r>
              <a:rPr lang="en-US" altLang="en-US" sz="2400" b="1" i="1" dirty="0"/>
              <a:t>k</a:t>
            </a:r>
            <a:r>
              <a:rPr lang="en-US" altLang="en-US" sz="2400" b="1" dirty="0"/>
              <a:t> ≤ </a:t>
            </a:r>
            <a:r>
              <a:rPr lang="en-US" altLang="en-US" sz="2400" b="1" i="1" dirty="0"/>
              <a:t>n </a:t>
            </a:r>
            <a:r>
              <a:rPr lang="en-US" altLang="en-US" sz="2400" b="1" dirty="0"/>
              <a:t>orthogonal vectors</a:t>
            </a:r>
            <a:r>
              <a:rPr lang="en-US" altLang="en-US" sz="2400" dirty="0"/>
              <a:t> (</a:t>
            </a:r>
            <a:r>
              <a:rPr lang="en-US" altLang="en-US" sz="2400" i="1" dirty="0"/>
              <a:t>principal components</a:t>
            </a:r>
            <a:r>
              <a:rPr lang="en-US" altLang="en-US" sz="2400" dirty="0"/>
              <a:t>) best used to represent </a:t>
            </a:r>
            <a:r>
              <a:rPr lang="en-US" altLang="en-US" sz="2400" dirty="0" smtClean="0"/>
              <a:t>data</a:t>
            </a:r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78641" y="3035190"/>
            <a:ext cx="27432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45980" y="3718757"/>
            <a:ext cx="4523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i="1" dirty="0"/>
              <a:t>N</a:t>
            </a:r>
            <a:r>
              <a:rPr lang="en-US" altLang="en-US" sz="2400" dirty="0"/>
              <a:t> 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524057" y="2621795"/>
            <a:ext cx="343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/>
              <a:t>n</a:t>
            </a:r>
            <a:endParaRPr lang="en-US" sz="2400" dirty="0"/>
          </a:p>
        </p:txBody>
      </p:sp>
      <p:sp>
        <p:nvSpPr>
          <p:cNvPr id="11" name="Striped Right Arrow 10"/>
          <p:cNvSpPr/>
          <p:nvPr/>
        </p:nvSpPr>
        <p:spPr>
          <a:xfrm>
            <a:off x="5491117" y="3707273"/>
            <a:ext cx="441462" cy="484632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509394" y="3035189"/>
            <a:ext cx="452646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 smtClean="0">
                <a:solidFill>
                  <a:schemeClr val="tx1"/>
                </a:solidFill>
              </a:rPr>
              <a:t>...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159041" y="3718756"/>
            <a:ext cx="343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/>
              <a:t>n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6573653" y="2621794"/>
            <a:ext cx="324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/>
              <a:t>k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6509116" y="3035189"/>
            <a:ext cx="84244" cy="18288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587075" y="3035188"/>
            <a:ext cx="84244" cy="18288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641" y="5094177"/>
            <a:ext cx="4102463" cy="162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184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PCA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56150"/>
          </a:xfrm>
        </p:spPr>
        <p:txBody>
          <a:bodyPr>
            <a:normAutofit/>
          </a:bodyPr>
          <a:lstStyle/>
          <a:p>
            <a:r>
              <a:rPr lang="en-US" altLang="en-US" sz="2000" dirty="0" smtClean="0"/>
              <a:t>Given N data vectors from n-dimensions, find k ≤ n orthogonal vectors (principal components) best used to represent data </a:t>
            </a:r>
          </a:p>
          <a:p>
            <a:pPr lvl="1"/>
            <a:r>
              <a:rPr lang="en-US" altLang="en-US" sz="2000" dirty="0" smtClean="0"/>
              <a:t>Normalize input data: Each attribute falls within the same range</a:t>
            </a:r>
          </a:p>
          <a:p>
            <a:pPr lvl="1"/>
            <a:r>
              <a:rPr lang="en-US" altLang="en-US" sz="2000" dirty="0" smtClean="0"/>
              <a:t>Compute k </a:t>
            </a:r>
            <a:r>
              <a:rPr lang="en-US" altLang="en-US" sz="2000" b="1" dirty="0" smtClean="0"/>
              <a:t>orthonormal (unit) vectors</a:t>
            </a:r>
            <a:r>
              <a:rPr lang="en-US" altLang="en-US" sz="2000" dirty="0" smtClean="0"/>
              <a:t>, i.e., principal components</a:t>
            </a:r>
            <a:endParaRPr lang="zh-CN" altLang="en-US" sz="2000" dirty="0" smtClean="0"/>
          </a:p>
          <a:p>
            <a:pPr lvl="1"/>
            <a:endParaRPr lang="en-US" altLang="en-US" sz="2000" dirty="0" smtClean="0"/>
          </a:p>
          <a:p>
            <a:r>
              <a:rPr lang="en-US" altLang="en-US" sz="2000" dirty="0" smtClean="0"/>
              <a:t>Each input data (vector) is a linear combination of the k </a:t>
            </a:r>
            <a:r>
              <a:rPr lang="en-US" altLang="en-US" sz="2000" b="1" dirty="0" smtClean="0"/>
              <a:t>principal component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91849" y="3005180"/>
            <a:ext cx="2436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n</a:t>
            </a:r>
            <a:r>
              <a:rPr lang="en-US" altLang="zh-CN" dirty="0" smtClean="0">
                <a:solidFill>
                  <a:srgbClr val="FF0000"/>
                </a:solidFill>
              </a:rPr>
              <a:t>ormalized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eigenvector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89861" y="4344989"/>
            <a:ext cx="27432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57200" y="5028556"/>
            <a:ext cx="4523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i="1" dirty="0"/>
              <a:t>N</a:t>
            </a:r>
            <a:r>
              <a:rPr lang="en-US" altLang="en-US" sz="2400" dirty="0"/>
              <a:t> 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2035277" y="3931594"/>
            <a:ext cx="343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/>
              <a:t>n</a:t>
            </a:r>
            <a:endParaRPr lang="en-US" sz="2400" dirty="0"/>
          </a:p>
        </p:txBody>
      </p:sp>
      <p:sp>
        <p:nvSpPr>
          <p:cNvPr id="18" name="Striped Right Arrow 17"/>
          <p:cNvSpPr/>
          <p:nvPr/>
        </p:nvSpPr>
        <p:spPr>
          <a:xfrm>
            <a:off x="4002337" y="5017072"/>
            <a:ext cx="441462" cy="484632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020614" y="4344988"/>
            <a:ext cx="452646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 smtClean="0">
                <a:solidFill>
                  <a:schemeClr val="tx1"/>
                </a:solidFill>
              </a:rPr>
              <a:t>...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70261" y="5028555"/>
            <a:ext cx="343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/>
              <a:t>n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5084873" y="3931593"/>
            <a:ext cx="324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/>
              <a:t>k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5020336" y="4344988"/>
            <a:ext cx="84244" cy="18288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098295" y="4344987"/>
            <a:ext cx="84244" cy="18288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89862" y="5501704"/>
            <a:ext cx="2743200" cy="171079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150031" y="4344987"/>
            <a:ext cx="397433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riped Right Arrow 25"/>
          <p:cNvSpPr/>
          <p:nvPr/>
        </p:nvSpPr>
        <p:spPr>
          <a:xfrm>
            <a:off x="5862658" y="5028555"/>
            <a:ext cx="441462" cy="484632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750452" y="5028554"/>
            <a:ext cx="391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smtClean="0"/>
              <a:t>N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7209308" y="3931592"/>
            <a:ext cx="324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/>
              <a:t>k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7151381" y="5490219"/>
            <a:ext cx="396083" cy="182564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9406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Eigenvectors</a:t>
            </a:r>
            <a:r>
              <a:rPr lang="zh-CN" altLang="en-US" smtClean="0"/>
              <a:t> </a:t>
            </a:r>
            <a:r>
              <a:rPr lang="en-US" altLang="zh-CN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square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matrix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(n</a:t>
            </a:r>
            <a:r>
              <a:rPr lang="zh-CN" altLang="en-US" sz="2400" dirty="0" smtClean="0"/>
              <a:t>*</a:t>
            </a:r>
            <a:r>
              <a:rPr lang="en-US" altLang="zh-CN" sz="2400" dirty="0" smtClean="0"/>
              <a:t>n),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find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eigenvector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x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(n</a:t>
            </a:r>
            <a:r>
              <a:rPr lang="zh-CN" altLang="en-US" sz="2400" dirty="0" smtClean="0"/>
              <a:t>*</a:t>
            </a:r>
            <a:r>
              <a:rPr lang="en-US" altLang="zh-CN" sz="2400" dirty="0" smtClean="0"/>
              <a:t>1).</a:t>
            </a:r>
            <a:endParaRPr lang="zh-CN" altLang="en-US" sz="2400" dirty="0" smtClean="0"/>
          </a:p>
          <a:p>
            <a:pPr lvl="1"/>
            <a:r>
              <a:rPr lang="en-US" altLang="zh-CN" sz="2400" b="1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represents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linear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transformation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n)</a:t>
            </a:r>
            <a:endParaRPr lang="zh-CN" altLang="en-US" sz="2400" dirty="0" smtClean="0"/>
          </a:p>
          <a:p>
            <a:r>
              <a:rPr lang="en-US" altLang="zh-CN" sz="2400" dirty="0" smtClean="0"/>
              <a:t>Matrix </a:t>
            </a:r>
            <a:r>
              <a:rPr lang="en-US" altLang="zh-CN" sz="2400" b="1" dirty="0" smtClean="0"/>
              <a:t>A</a:t>
            </a:r>
            <a:r>
              <a:rPr lang="en-US" altLang="zh-CN" sz="2400" dirty="0" smtClean="0"/>
              <a:t> acts by stretching the vector </a:t>
            </a:r>
            <a:r>
              <a:rPr lang="en-US" altLang="zh-CN" sz="2400" b="1" dirty="0" smtClean="0"/>
              <a:t>x</a:t>
            </a:r>
            <a:r>
              <a:rPr lang="en-US" altLang="zh-CN" sz="2400" dirty="0" smtClean="0"/>
              <a:t>, not changing its direction, so </a:t>
            </a:r>
            <a:r>
              <a:rPr lang="en-US" altLang="zh-CN" sz="2400" b="1" dirty="0" smtClean="0"/>
              <a:t>x</a:t>
            </a:r>
            <a:r>
              <a:rPr lang="en-US" altLang="zh-CN" sz="2400" dirty="0" smtClean="0"/>
              <a:t> is an eigenvector of </a:t>
            </a:r>
            <a:r>
              <a:rPr lang="en-US" altLang="zh-CN" sz="2400" b="1" dirty="0" smtClean="0"/>
              <a:t>A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653" y="3244645"/>
            <a:ext cx="4516694" cy="361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44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Eigen</a:t>
            </a:r>
            <a:r>
              <a:rPr lang="en-US" altLang="zh-CN" dirty="0" smtClean="0"/>
              <a:t>vectors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43" y="3565117"/>
            <a:ext cx="3933857" cy="274140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48" y="1417638"/>
            <a:ext cx="4280720" cy="285381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32912" y="2393614"/>
            <a:ext cx="434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A1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94207" y="4566488"/>
            <a:ext cx="449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A2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4335655"/>
            <a:ext cx="3254417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eigenvectors?</a:t>
            </a:r>
            <a:endParaRPr lang="zh-CN" alt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Red</a:t>
            </a:r>
            <a:endParaRPr lang="zh-CN" alt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Orange</a:t>
            </a:r>
            <a:endParaRPr lang="zh-CN" alt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Yellow</a:t>
            </a:r>
            <a:endParaRPr lang="zh-CN" altLang="en-US" dirty="0" smtClean="0"/>
          </a:p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eigenvalues?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432383" y="2575183"/>
            <a:ext cx="32544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eigenvectors?</a:t>
            </a:r>
            <a:endParaRPr lang="zh-CN" alt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Red</a:t>
            </a:r>
            <a:endParaRPr lang="zh-CN" alt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Blue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118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PCA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Eigenvectors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sym typeface="Symbol" panose="05050102010706020507" pitchFamily="18" charset="2"/>
              </a:rPr>
              <a:t>For</a:t>
            </a:r>
            <a:r>
              <a:rPr lang="zh-CN" altLang="en-US" sz="2400" dirty="0" smtClean="0">
                <a:sym typeface="Symbol" panose="05050102010706020507" pitchFamily="18" charset="2"/>
              </a:rPr>
              <a:t> </a:t>
            </a:r>
            <a:r>
              <a:rPr lang="en-US" altLang="zh-CN" sz="2400" b="1" i="1" dirty="0" smtClean="0">
                <a:sym typeface="Symbol" panose="05050102010706020507" pitchFamily="18" charset="2"/>
              </a:rPr>
              <a:t>Square</a:t>
            </a:r>
            <a:r>
              <a:rPr lang="zh-CN" altLang="en-US" sz="2400" b="1" i="1" dirty="0" smtClean="0">
                <a:sym typeface="Symbol" panose="05050102010706020507" pitchFamily="18" charset="2"/>
              </a:rPr>
              <a:t> </a:t>
            </a:r>
            <a:r>
              <a:rPr lang="en-US" altLang="zh-CN" sz="2400" b="1" i="1" dirty="0" smtClean="0">
                <a:sym typeface="Symbol" panose="05050102010706020507" pitchFamily="18" charset="2"/>
              </a:rPr>
              <a:t>Matrix</a:t>
            </a:r>
            <a:r>
              <a:rPr lang="en-US" altLang="zh-CN" sz="2400" dirty="0" smtClean="0">
                <a:sym typeface="Symbol" panose="05050102010706020507" pitchFamily="18" charset="2"/>
              </a:rPr>
              <a:t>:</a:t>
            </a:r>
            <a:r>
              <a:rPr lang="zh-CN" altLang="en-US" sz="2400" dirty="0" smtClean="0">
                <a:sym typeface="Symbol" panose="05050102010706020507" pitchFamily="18" charset="2"/>
              </a:rPr>
              <a:t> </a:t>
            </a:r>
            <a:r>
              <a:rPr lang="en-US" altLang="zh-CN" sz="2400" dirty="0" smtClean="0">
                <a:sym typeface="Symbol" panose="05050102010706020507" pitchFamily="18" charset="2"/>
              </a:rPr>
              <a:t>Data</a:t>
            </a:r>
            <a:r>
              <a:rPr lang="zh-CN" altLang="en-US" sz="2400" dirty="0" smtClean="0">
                <a:sym typeface="Symbol" panose="05050102010706020507" pitchFamily="18" charset="2"/>
              </a:rPr>
              <a:t> </a:t>
            </a:r>
            <a:r>
              <a:rPr lang="en-US" altLang="zh-CN" sz="2400" dirty="0" smtClean="0">
                <a:sym typeface="Symbol" panose="05050102010706020507" pitchFamily="18" charset="2"/>
              </a:rPr>
              <a:t>matrix</a:t>
            </a:r>
            <a:r>
              <a:rPr lang="zh-CN" altLang="en-US" sz="2400" dirty="0" smtClean="0">
                <a:sym typeface="Symbol" panose="05050102010706020507" pitchFamily="18" charset="2"/>
              </a:rPr>
              <a:t> </a:t>
            </a:r>
            <a:r>
              <a:rPr lang="en-US" altLang="zh-CN" sz="2400" dirty="0" smtClean="0">
                <a:sym typeface="Symbol" panose="05050102010706020507" pitchFamily="18" charset="2"/>
              </a:rPr>
              <a:t>to</a:t>
            </a:r>
            <a:r>
              <a:rPr lang="zh-CN" altLang="en-US" sz="2400" dirty="0" smtClean="0">
                <a:sym typeface="Symbol" panose="05050102010706020507" pitchFamily="18" charset="2"/>
              </a:rPr>
              <a:t> </a:t>
            </a:r>
            <a:r>
              <a:rPr lang="en-US" altLang="zh-CN" sz="2400" dirty="0" smtClean="0">
                <a:sym typeface="Symbol" panose="05050102010706020507" pitchFamily="18" charset="2"/>
              </a:rPr>
              <a:t>Covariance</a:t>
            </a:r>
            <a:r>
              <a:rPr lang="zh-CN" altLang="en-US" sz="2400" dirty="0" smtClean="0">
                <a:sym typeface="Symbol" panose="05050102010706020507" pitchFamily="18" charset="2"/>
              </a:rPr>
              <a:t> </a:t>
            </a:r>
            <a:r>
              <a:rPr lang="en-US" altLang="zh-CN" sz="2400" dirty="0" smtClean="0">
                <a:sym typeface="Symbol" panose="05050102010706020507" pitchFamily="18" charset="2"/>
              </a:rPr>
              <a:t>matrix</a:t>
            </a:r>
            <a:endParaRPr lang="zh-CN" altLang="en-US" sz="2400" dirty="0" smtClean="0">
              <a:sym typeface="Symbol" panose="05050102010706020507" pitchFamily="18" charset="2"/>
            </a:endParaRPr>
          </a:p>
          <a:p>
            <a:r>
              <a:rPr lang="en-US" altLang="en-US" sz="2400" dirty="0" smtClean="0">
                <a:sym typeface="Symbol" panose="05050102010706020507" pitchFamily="18" charset="2"/>
              </a:rPr>
              <a:t>The principal components are sorted in order of </a:t>
            </a:r>
            <a:r>
              <a:rPr lang="en-US" altLang="en-US" sz="2400" b="1" dirty="0" smtClean="0">
                <a:sym typeface="Symbol" panose="05050102010706020507" pitchFamily="18" charset="2"/>
              </a:rPr>
              <a:t>decreasing “significance” or strength</a:t>
            </a:r>
          </a:p>
          <a:p>
            <a:r>
              <a:rPr lang="en-US" altLang="zh-CN" sz="2400" b="1" dirty="0" smtClean="0">
                <a:sym typeface="Symbol" panose="05050102010706020507" pitchFamily="18" charset="2"/>
              </a:rPr>
              <a:t>From</a:t>
            </a:r>
            <a:r>
              <a:rPr lang="zh-CN" altLang="en-US" sz="2400" b="1" dirty="0" smtClean="0">
                <a:sym typeface="Symbol" panose="05050102010706020507" pitchFamily="18" charset="2"/>
              </a:rPr>
              <a:t> </a:t>
            </a:r>
            <a:r>
              <a:rPr lang="en-US" altLang="zh-CN" sz="2400" b="1" dirty="0" smtClean="0">
                <a:sym typeface="Symbol" panose="05050102010706020507" pitchFamily="18" charset="2"/>
              </a:rPr>
              <a:t>n</a:t>
            </a:r>
            <a:r>
              <a:rPr lang="zh-CN" altLang="en-US" sz="2400" b="1" dirty="0" smtClean="0">
                <a:sym typeface="Symbol" panose="05050102010706020507" pitchFamily="18" charset="2"/>
              </a:rPr>
              <a:t> </a:t>
            </a:r>
            <a:r>
              <a:rPr lang="en-US" altLang="zh-CN" sz="2400" b="1" dirty="0" smtClean="0">
                <a:sym typeface="Symbol" panose="05050102010706020507" pitchFamily="18" charset="2"/>
              </a:rPr>
              <a:t>to</a:t>
            </a:r>
            <a:r>
              <a:rPr lang="zh-CN" altLang="en-US" sz="2400" b="1" dirty="0" smtClean="0">
                <a:sym typeface="Symbol" panose="05050102010706020507" pitchFamily="18" charset="2"/>
              </a:rPr>
              <a:t> </a:t>
            </a:r>
            <a:r>
              <a:rPr lang="en-US" altLang="zh-CN" sz="2400" b="1" dirty="0" smtClean="0">
                <a:sym typeface="Symbol" panose="05050102010706020507" pitchFamily="18" charset="2"/>
              </a:rPr>
              <a:t>k:</a:t>
            </a:r>
            <a:r>
              <a:rPr lang="zh-CN" altLang="en-US" sz="2400" b="1" dirty="0" smtClean="0">
                <a:sym typeface="Symbol" panose="05050102010706020507" pitchFamily="18" charset="2"/>
              </a:rPr>
              <a:t> </a:t>
            </a:r>
            <a:r>
              <a:rPr lang="en-US" altLang="en-US" sz="2400" dirty="0" smtClean="0">
                <a:sym typeface="Symbol" panose="05050102010706020507" pitchFamily="18" charset="2"/>
              </a:rPr>
              <a:t>Since the components are sorted, the size of the data can be reduced by eliminating the weak components (i.e., using the strongest principal components, to reconstruct a good approximation of the original data)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99988" y="4692015"/>
            <a:ext cx="27432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D</a:t>
            </a:r>
            <a:r>
              <a:rPr lang="zh-CN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</a:rPr>
              <a:t>(normalized)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7327" y="5375582"/>
            <a:ext cx="4523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i="1" dirty="0"/>
              <a:t>N</a:t>
            </a:r>
            <a:r>
              <a:rPr lang="en-US" altLang="en-US" sz="2400" dirty="0"/>
              <a:t> 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845404" y="4278620"/>
            <a:ext cx="343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/>
              <a:t>n</a:t>
            </a:r>
            <a:endParaRPr lang="en-US" sz="2400" dirty="0"/>
          </a:p>
        </p:txBody>
      </p:sp>
      <p:sp>
        <p:nvSpPr>
          <p:cNvPr id="18" name="Striped Right Arrow 17"/>
          <p:cNvSpPr/>
          <p:nvPr/>
        </p:nvSpPr>
        <p:spPr>
          <a:xfrm>
            <a:off x="3500402" y="5364098"/>
            <a:ext cx="270523" cy="484632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440109" y="4692015"/>
            <a:ext cx="452646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 smtClean="0">
                <a:solidFill>
                  <a:schemeClr val="tx1"/>
                </a:solidFill>
              </a:rPr>
              <a:t>...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089756" y="5375582"/>
            <a:ext cx="343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/>
              <a:t>n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7504368" y="4278620"/>
            <a:ext cx="3241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/>
              <a:t>k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7439831" y="4692015"/>
            <a:ext cx="84244" cy="18288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517790" y="4692014"/>
            <a:ext cx="84244" cy="1828800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063239" y="4500284"/>
            <a:ext cx="2553869" cy="2328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Covariance</a:t>
            </a:r>
            <a:r>
              <a:rPr lang="zh-CN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</a:rPr>
              <a:t>matrix</a:t>
            </a:r>
            <a:endParaRPr lang="zh-CN" altLang="en-US" b="1" dirty="0">
              <a:solidFill>
                <a:schemeClr val="tx1"/>
              </a:solidFill>
            </a:endParaRPr>
          </a:p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A</a:t>
            </a:r>
            <a:r>
              <a:rPr lang="zh-CN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</a:rPr>
              <a:t>=</a:t>
            </a:r>
            <a:r>
              <a:rPr lang="zh-CN" altLang="en-US" b="1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</a:rPr>
              <a:t>D</a:t>
            </a:r>
            <a:r>
              <a:rPr lang="en-US" altLang="zh-CN" b="1" baseline="30000" dirty="0" smtClean="0">
                <a:solidFill>
                  <a:schemeClr val="tx1"/>
                </a:solidFill>
              </a:rPr>
              <a:t>T</a:t>
            </a:r>
            <a:r>
              <a:rPr lang="en-US" altLang="zh-CN" b="1" dirty="0" smtClean="0">
                <a:solidFill>
                  <a:schemeClr val="tx1"/>
                </a:solidFill>
              </a:rPr>
              <a:t>D</a:t>
            </a:r>
            <a:r>
              <a:rPr lang="zh-CN" altLang="en-US" b="1" dirty="0" smtClean="0">
                <a:solidFill>
                  <a:schemeClr val="tx1"/>
                </a:solidFill>
              </a:rPr>
              <a:t> 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784347" y="5358024"/>
            <a:ext cx="343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/>
              <a:t>n</a:t>
            </a:r>
            <a:endParaRPr lang="en-US" sz="2400" dirty="0"/>
          </a:p>
        </p:txBody>
      </p:sp>
      <p:sp>
        <p:nvSpPr>
          <p:cNvPr id="32" name="Rectangle 31"/>
          <p:cNvSpPr/>
          <p:nvPr/>
        </p:nvSpPr>
        <p:spPr>
          <a:xfrm>
            <a:off x="5168491" y="4161939"/>
            <a:ext cx="343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/>
              <a:t>n</a:t>
            </a:r>
            <a:endParaRPr lang="en-US" sz="2400" dirty="0"/>
          </a:p>
        </p:txBody>
      </p:sp>
      <p:sp>
        <p:nvSpPr>
          <p:cNvPr id="33" name="Striped Right Arrow 32"/>
          <p:cNvSpPr/>
          <p:nvPr/>
        </p:nvSpPr>
        <p:spPr>
          <a:xfrm>
            <a:off x="6730155" y="5364098"/>
            <a:ext cx="270523" cy="484632"/>
          </a:xfrm>
          <a:prstGeom prst="striped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389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PCA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Eigenvectors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Method:  Find the </a:t>
            </a:r>
            <a:r>
              <a:rPr lang="en-US" altLang="en-US" sz="2400" b="1" dirty="0"/>
              <a:t>eigenvectors </a:t>
            </a:r>
            <a:r>
              <a:rPr lang="en-US" altLang="en-US" sz="2400" b="1" dirty="0" smtClean="0"/>
              <a:t>of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covariance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(square)</a:t>
            </a:r>
            <a:r>
              <a:rPr lang="zh-CN" altLang="en-US" sz="2400" b="1" dirty="0" smtClean="0"/>
              <a:t> </a:t>
            </a:r>
            <a:r>
              <a:rPr lang="en-US" altLang="en-US" sz="2400" b="1" dirty="0" smtClean="0"/>
              <a:t>matrix</a:t>
            </a:r>
            <a:r>
              <a:rPr lang="en-US" altLang="en-US" sz="2400" dirty="0"/>
              <a:t>, and these eigenvectors define the new </a:t>
            </a:r>
            <a:r>
              <a:rPr lang="en-US" altLang="en-US" sz="2400" dirty="0" smtClean="0"/>
              <a:t>space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97" y="2565400"/>
            <a:ext cx="4058457" cy="12544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09" y="4794907"/>
            <a:ext cx="6698231" cy="7374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2394"/>
            <a:ext cx="9144000" cy="70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969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884" y="1231491"/>
            <a:ext cx="6698231" cy="7374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Ex.</a:t>
            </a:r>
            <a:r>
              <a:rPr lang="zh-CN" altLang="en-US" dirty="0"/>
              <a:t> </a:t>
            </a:r>
            <a:r>
              <a:rPr lang="en-US" altLang="zh-CN" dirty="0" smtClean="0"/>
              <a:t>Eigenvalues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4111"/>
            <a:ext cx="9144000" cy="433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845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8714"/>
            <a:ext cx="9144000" cy="5529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Ex.</a:t>
            </a:r>
            <a:r>
              <a:rPr lang="zh-CN" altLang="en-US" dirty="0" smtClean="0"/>
              <a:t> </a:t>
            </a:r>
            <a:r>
              <a:rPr lang="en-US" altLang="zh-CN" dirty="0" smtClean="0"/>
              <a:t>Eigenvectors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87497" y="1209368"/>
            <a:ext cx="1327356" cy="44245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44644" y="3057832"/>
            <a:ext cx="1946788" cy="74725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39095" y="5275006"/>
            <a:ext cx="2826775" cy="747252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932902" y="6230094"/>
            <a:ext cx="1435511" cy="62790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334" y="6225884"/>
            <a:ext cx="1179872" cy="62605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1241651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Ex.</a:t>
            </a:r>
            <a:r>
              <a:rPr lang="zh-CN" altLang="en-US" dirty="0"/>
              <a:t> </a:t>
            </a:r>
            <a:r>
              <a:rPr lang="en-US" altLang="zh-CN" dirty="0" smtClean="0"/>
              <a:t>Eigenvectors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83100"/>
            <a:ext cx="8229600" cy="260778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1" y="2793719"/>
            <a:ext cx="973394" cy="362436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957485" y="4494699"/>
            <a:ext cx="1101212" cy="69618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061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Ex.</a:t>
            </a:r>
            <a:r>
              <a:rPr lang="zh-CN" altLang="en-US" dirty="0"/>
              <a:t> </a:t>
            </a:r>
            <a:r>
              <a:rPr lang="en-US" altLang="zh-CN" dirty="0" smtClean="0"/>
              <a:t>Eigenvalues</a:t>
            </a:r>
            <a:r>
              <a:rPr lang="zh-CN" altLang="en-US" dirty="0" smtClean="0"/>
              <a:t> </a:t>
            </a:r>
            <a:r>
              <a:rPr lang="en-US" altLang="zh-CN" dirty="0"/>
              <a:t>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59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91" y="1600200"/>
            <a:ext cx="791381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3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Handle Missing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sz="2400" dirty="0"/>
              <a:t>Ignore the tuple: usually done when class label is missing (when doing classification</a:t>
            </a:r>
            <a:r>
              <a:rPr lang="en-US" altLang="en-US" sz="2400" dirty="0" smtClean="0"/>
              <a:t>)</a:t>
            </a:r>
            <a:r>
              <a:rPr lang="zh-CN" altLang="en-US" sz="2400" dirty="0" smtClean="0"/>
              <a:t> </a:t>
            </a:r>
            <a:r>
              <a:rPr lang="en-US" altLang="en-US" sz="2400" dirty="0" smtClean="0"/>
              <a:t>—</a:t>
            </a:r>
            <a:r>
              <a:rPr lang="zh-CN" altLang="en-US" sz="2400" dirty="0" smtClean="0"/>
              <a:t> </a:t>
            </a:r>
            <a:r>
              <a:rPr lang="en-US" altLang="en-US" sz="2400" dirty="0" smtClean="0"/>
              <a:t>not </a:t>
            </a:r>
            <a:r>
              <a:rPr lang="en-US" altLang="en-US" sz="2400" dirty="0"/>
              <a:t>effective when the % of missing values per attribute varies considerably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Fill in the missing value manually: tedious + infeasible?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Fill in it automatically with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a global constant : e.g., “unknown”, a new class?! 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the attribute mean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the attribute mean for all samples belonging to the same class: smarter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the most probable value: inference-based such as Bayesian formula or decision </a:t>
            </a:r>
            <a:r>
              <a:rPr lang="en-US" altLang="en-US" sz="2400" dirty="0" smtClean="0"/>
              <a:t>tree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798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Attribute Subset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 smtClean="0"/>
              <a:t>Another way to reduce dimensionality of data</a:t>
            </a:r>
          </a:p>
          <a:p>
            <a:r>
              <a:rPr lang="en-US" altLang="en-US" dirty="0" smtClean="0"/>
              <a:t>Redundant attributes </a:t>
            </a:r>
          </a:p>
          <a:p>
            <a:pPr lvl="1"/>
            <a:r>
              <a:rPr lang="en-US" altLang="en-US" dirty="0" smtClean="0"/>
              <a:t>Duplicate much or all of the information contained in one or more other attributes</a:t>
            </a:r>
          </a:p>
          <a:p>
            <a:pPr lvl="2"/>
            <a:r>
              <a:rPr lang="en-US" altLang="en-US" dirty="0" smtClean="0"/>
              <a:t>E.g., purchase price of a product and the amount of sales tax paid</a:t>
            </a:r>
          </a:p>
          <a:p>
            <a:r>
              <a:rPr lang="en-US" altLang="en-US" dirty="0" smtClean="0"/>
              <a:t>Irrelevant attributes</a:t>
            </a:r>
          </a:p>
          <a:p>
            <a:pPr lvl="1"/>
            <a:r>
              <a:rPr lang="en-US" altLang="en-US" dirty="0" smtClean="0"/>
              <a:t>Contain no information that is useful for the data mining task at hand</a:t>
            </a:r>
          </a:p>
          <a:p>
            <a:pPr lvl="2"/>
            <a:r>
              <a:rPr lang="en-US" altLang="en-US" dirty="0" smtClean="0"/>
              <a:t>Ex. A student’s ID is often irrelevant to the task of predicting his/her GPA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428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Heuristic Search in Attribute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There are </a:t>
            </a:r>
            <a:r>
              <a:rPr lang="en-US" altLang="en-US" sz="2400" i="1" dirty="0"/>
              <a:t>2</a:t>
            </a:r>
            <a:r>
              <a:rPr lang="en-US" altLang="en-US" sz="2400" i="1" baseline="30000" dirty="0"/>
              <a:t>d</a:t>
            </a:r>
            <a:r>
              <a:rPr lang="en-US" altLang="en-US" sz="2400" dirty="0"/>
              <a:t> possible attribute combinations of </a:t>
            </a:r>
            <a:r>
              <a:rPr lang="en-US" altLang="en-US" sz="2400" i="1" dirty="0"/>
              <a:t>d</a:t>
            </a:r>
            <a:r>
              <a:rPr lang="en-US" altLang="en-US" sz="2400" dirty="0"/>
              <a:t>  attributes</a:t>
            </a:r>
          </a:p>
          <a:p>
            <a:r>
              <a:rPr lang="en-US" altLang="en-US" sz="2400" dirty="0"/>
              <a:t>Typical heuristic attribute selection methods:</a:t>
            </a:r>
          </a:p>
          <a:p>
            <a:pPr lvl="1"/>
            <a:r>
              <a:rPr lang="en-US" altLang="en-US" sz="2400" dirty="0"/>
              <a:t>Best single attribute under the attribute independence assumption: choose by significance tests</a:t>
            </a:r>
          </a:p>
          <a:p>
            <a:pPr lvl="1"/>
            <a:r>
              <a:rPr lang="en-US" altLang="en-US" sz="2400" dirty="0"/>
              <a:t>Best step-wise feature selection:</a:t>
            </a:r>
          </a:p>
          <a:p>
            <a:pPr lvl="2"/>
            <a:r>
              <a:rPr lang="en-US" altLang="en-US" dirty="0"/>
              <a:t>The best single-attribute is picked first</a:t>
            </a:r>
          </a:p>
          <a:p>
            <a:pPr lvl="2"/>
            <a:r>
              <a:rPr lang="en-US" altLang="en-US" dirty="0"/>
              <a:t>Then next best attribute condition to the first, ...</a:t>
            </a:r>
          </a:p>
          <a:p>
            <a:pPr lvl="1"/>
            <a:r>
              <a:rPr lang="en-US" altLang="en-US" sz="2400" dirty="0"/>
              <a:t>Step-wise attribute elimination:</a:t>
            </a:r>
          </a:p>
          <a:p>
            <a:pPr lvl="2"/>
            <a:r>
              <a:rPr lang="en-US" altLang="en-US" dirty="0"/>
              <a:t>Repeatedly eliminate the worst attribute</a:t>
            </a:r>
          </a:p>
          <a:p>
            <a:pPr lvl="1"/>
            <a:r>
              <a:rPr lang="en-US" altLang="en-US" sz="2400" dirty="0"/>
              <a:t>Best combined attribute selection and </a:t>
            </a:r>
            <a:r>
              <a:rPr lang="en-US" altLang="en-US" sz="2400" dirty="0" smtClean="0"/>
              <a:t>elimination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47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en-US" sz="2400" b="1" dirty="0"/>
              <a:t>Data quality</a:t>
            </a:r>
            <a:r>
              <a:rPr lang="en-US" altLang="en-US" sz="2400" dirty="0"/>
              <a:t>: accuracy, completeness, consistency, timeliness, believability, interpretability</a:t>
            </a:r>
          </a:p>
          <a:p>
            <a:pPr>
              <a:spcAft>
                <a:spcPts val="600"/>
              </a:spcAft>
            </a:pPr>
            <a:r>
              <a:rPr lang="en-US" altLang="en-US" sz="2400" b="1" dirty="0"/>
              <a:t>Data cleaning</a:t>
            </a:r>
            <a:r>
              <a:rPr lang="en-US" altLang="en-US" sz="2400" dirty="0"/>
              <a:t>: e.g. missing/noisy values, </a:t>
            </a:r>
            <a:r>
              <a:rPr lang="en-US" altLang="en-US" sz="2400" dirty="0" smtClean="0"/>
              <a:t>outliers</a:t>
            </a:r>
            <a:endParaRPr lang="zh-CN" altLang="en-US" sz="2400" dirty="0" smtClean="0"/>
          </a:p>
          <a:p>
            <a:pPr>
              <a:spcAft>
                <a:spcPts val="600"/>
              </a:spcAft>
            </a:pPr>
            <a:r>
              <a:rPr lang="en-US" altLang="en-US" sz="2400" b="1" dirty="0" smtClean="0"/>
              <a:t>Data </a:t>
            </a:r>
            <a:r>
              <a:rPr lang="en-US" altLang="en-US" sz="2400" b="1" dirty="0"/>
              <a:t>integration</a:t>
            </a:r>
            <a:r>
              <a:rPr lang="en-US" altLang="en-US" sz="2400" dirty="0"/>
              <a:t> from multiple sources</a:t>
            </a:r>
            <a:r>
              <a:rPr lang="en-US" altLang="en-US" sz="2400" dirty="0" smtClean="0"/>
              <a:t>:</a:t>
            </a:r>
            <a:endParaRPr lang="zh-CN" altLang="en-US" sz="2400" dirty="0" smtClean="0"/>
          </a:p>
          <a:p>
            <a:pPr lvl="1">
              <a:spcAft>
                <a:spcPts val="600"/>
              </a:spcAft>
            </a:pPr>
            <a:r>
              <a:rPr lang="en-US" altLang="zh-CN" sz="2400" dirty="0" smtClean="0"/>
              <a:t>Correlation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analysis: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Chi-Square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test,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Covariance</a:t>
            </a:r>
            <a:endParaRPr lang="en-US" altLang="en-US" sz="2400" dirty="0"/>
          </a:p>
          <a:p>
            <a:pPr>
              <a:spcAft>
                <a:spcPts val="600"/>
              </a:spcAft>
            </a:pPr>
            <a:r>
              <a:rPr lang="en-US" altLang="en-US" sz="2400" b="1" dirty="0"/>
              <a:t>Data </a:t>
            </a:r>
            <a:r>
              <a:rPr lang="en-US" altLang="en-US" sz="2400" b="1" dirty="0" smtClean="0"/>
              <a:t>reduction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and</a:t>
            </a:r>
            <a:r>
              <a:rPr lang="en-US" altLang="en-US" sz="2400" b="1" dirty="0" smtClean="0"/>
              <a:t> </a:t>
            </a:r>
            <a:r>
              <a:rPr lang="en-US" altLang="en-US" sz="2400" b="1" dirty="0"/>
              <a:t>data </a:t>
            </a:r>
            <a:r>
              <a:rPr lang="en-US" altLang="en-US" sz="2400" b="1" dirty="0" smtClean="0"/>
              <a:t>transformation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/>
              <a:t>Normalization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Z-score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normalization</a:t>
            </a:r>
            <a:endParaRPr lang="en-US" altLang="en-US" sz="2400" dirty="0" smtClean="0"/>
          </a:p>
          <a:p>
            <a:pPr>
              <a:spcAft>
                <a:spcPts val="600"/>
              </a:spcAft>
            </a:pPr>
            <a:r>
              <a:rPr lang="en-US" altLang="en-US" sz="2400" b="1" dirty="0" smtClean="0"/>
              <a:t>Dimensionality reduction</a:t>
            </a:r>
            <a:endParaRPr lang="zh-CN" altLang="en-US" sz="2400" b="1" dirty="0" smtClean="0"/>
          </a:p>
          <a:p>
            <a:pPr lvl="1">
              <a:spcAft>
                <a:spcPts val="600"/>
              </a:spcAft>
            </a:pPr>
            <a:r>
              <a:rPr lang="en-US" altLang="zh-CN" sz="2400" dirty="0" smtClean="0"/>
              <a:t>PCA,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Heuristic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Search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Selection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457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indent="-457200"/>
            <a:r>
              <a:rPr lang="en-US" altLang="en-US" dirty="0"/>
              <a:t>D. P. </a:t>
            </a:r>
            <a:r>
              <a:rPr lang="en-US" altLang="en-US" dirty="0" err="1"/>
              <a:t>Ballou</a:t>
            </a:r>
            <a:r>
              <a:rPr lang="en-US" altLang="en-US" dirty="0"/>
              <a:t> and G. K. </a:t>
            </a:r>
            <a:r>
              <a:rPr lang="en-US" altLang="en-US" dirty="0" err="1"/>
              <a:t>Tayi</a:t>
            </a:r>
            <a:r>
              <a:rPr lang="en-US" altLang="en-US" dirty="0"/>
              <a:t>. Enhancing data quality in data warehouse environments. Comm. of ACM, 42:73-78, 1999</a:t>
            </a:r>
          </a:p>
          <a:p>
            <a:pPr marL="457200" indent="-457200"/>
            <a:r>
              <a:rPr lang="en-US" altLang="en-US" dirty="0">
                <a:solidFill>
                  <a:srgbClr val="FF0000"/>
                </a:solidFill>
              </a:rPr>
              <a:t>T. </a:t>
            </a:r>
            <a:r>
              <a:rPr lang="en-US" altLang="en-US" dirty="0" err="1">
                <a:solidFill>
                  <a:srgbClr val="FF0000"/>
                </a:solidFill>
              </a:rPr>
              <a:t>Dasu</a:t>
            </a:r>
            <a:r>
              <a:rPr lang="en-US" altLang="en-US" dirty="0">
                <a:solidFill>
                  <a:srgbClr val="FF0000"/>
                </a:solidFill>
              </a:rPr>
              <a:t> and T. Johnson.  Exploratory Data Mining and Data Cleaning. John Wiley, 2003</a:t>
            </a:r>
          </a:p>
          <a:p>
            <a:pPr marL="457200" indent="-457200"/>
            <a:r>
              <a:rPr lang="en-US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T. </a:t>
            </a:r>
            <a:r>
              <a:rPr lang="en-US" altLang="en-US" dirty="0" err="1">
                <a:solidFill>
                  <a:srgbClr val="FF0000"/>
                </a:solidFill>
                <a:cs typeface="Times New Roman" panose="02020603050405020304" pitchFamily="18" charset="0"/>
              </a:rPr>
              <a:t>Dasu</a:t>
            </a:r>
            <a:r>
              <a:rPr lang="en-US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, T. Johnson, S. </a:t>
            </a:r>
            <a:r>
              <a:rPr lang="en-US" altLang="en-US" dirty="0" err="1">
                <a:solidFill>
                  <a:srgbClr val="FF0000"/>
                </a:solidFill>
                <a:cs typeface="Times New Roman" panose="02020603050405020304" pitchFamily="18" charset="0"/>
              </a:rPr>
              <a:t>Muthukrishnan</a:t>
            </a:r>
            <a:r>
              <a:rPr lang="en-US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, V. </a:t>
            </a:r>
            <a:r>
              <a:rPr lang="en-US" altLang="en-US" dirty="0" err="1">
                <a:solidFill>
                  <a:srgbClr val="FF0000"/>
                </a:solidFill>
                <a:cs typeface="Times New Roman" panose="02020603050405020304" pitchFamily="18" charset="0"/>
              </a:rPr>
              <a:t>Shkapenyuk</a:t>
            </a:r>
            <a:r>
              <a:rPr lang="en-US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. </a:t>
            </a:r>
            <a:r>
              <a:rPr lang="en-US" altLang="en-US" u="sng" dirty="0">
                <a:solidFill>
                  <a:srgbClr val="FF0000"/>
                </a:solidFill>
                <a:cs typeface="Times New Roman" panose="02020603050405020304" pitchFamily="18" charset="0"/>
                <a:hlinkClick r:id="rId2"/>
              </a:rPr>
              <a:t>Mining Database Structure; Or, How to Build a Data Quality Browser</a:t>
            </a:r>
            <a:r>
              <a:rPr lang="en-US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. SIGMOD’02</a:t>
            </a:r>
          </a:p>
          <a:p>
            <a:pPr marL="457200" indent="-457200"/>
            <a:r>
              <a:rPr lang="en-US" altLang="en-US" dirty="0">
                <a:solidFill>
                  <a:srgbClr val="FF0000"/>
                </a:solidFill>
              </a:rPr>
              <a:t>H. V. </a:t>
            </a:r>
            <a:r>
              <a:rPr lang="en-US" altLang="en-US" dirty="0" err="1">
                <a:solidFill>
                  <a:srgbClr val="FF0000"/>
                </a:solidFill>
              </a:rPr>
              <a:t>Jagadish</a:t>
            </a:r>
            <a:r>
              <a:rPr lang="en-US" altLang="en-US" dirty="0">
                <a:solidFill>
                  <a:srgbClr val="FF0000"/>
                </a:solidFill>
              </a:rPr>
              <a:t> et al., Special Issue on Data Reduction Techniques.  Bulletin of the Technical Committee on Data Engineering, 20(4), Dec. 1997</a:t>
            </a:r>
          </a:p>
          <a:p>
            <a:pPr marL="457200" indent="-457200"/>
            <a:r>
              <a:rPr lang="en-US" altLang="en-US" dirty="0"/>
              <a:t>D. Pyle. Data Preparation for Data Mining. Morgan Kaufmann, 1999</a:t>
            </a:r>
          </a:p>
          <a:p>
            <a:pPr marL="457200" indent="-457200"/>
            <a:r>
              <a:rPr lang="en-US" altLang="en-US" dirty="0"/>
              <a:t>E. Rahm and H. H. Do. Data Cleaning: Problems and Current Approaches. </a:t>
            </a:r>
            <a:r>
              <a:rPr lang="en-US" altLang="en-US" i="1" dirty="0"/>
              <a:t>IEEE Bulletin of the Technical Committee on Data Engineering. Vol.23, No.4</a:t>
            </a:r>
          </a:p>
          <a:p>
            <a:pPr marL="457200" indent="-457200"/>
            <a:r>
              <a:rPr lang="en-US" altLang="en-US" dirty="0">
                <a:solidFill>
                  <a:srgbClr val="FF0000"/>
                </a:solidFill>
              </a:rPr>
              <a:t>V. Raman and J. </a:t>
            </a:r>
            <a:r>
              <a:rPr lang="en-US" altLang="en-US" dirty="0" err="1">
                <a:solidFill>
                  <a:srgbClr val="FF0000"/>
                </a:solidFill>
              </a:rPr>
              <a:t>Hellerstein</a:t>
            </a:r>
            <a:r>
              <a:rPr lang="en-US" altLang="en-US" dirty="0">
                <a:solidFill>
                  <a:srgbClr val="FF0000"/>
                </a:solidFill>
              </a:rPr>
              <a:t>. Potters Wheel: An Interactive Framework for Data Cleaning and Transformation, VLDB’2001</a:t>
            </a:r>
            <a:endParaRPr lang="en-US" altLang="en-US" i="1" dirty="0">
              <a:solidFill>
                <a:srgbClr val="FF0000"/>
              </a:solidFill>
            </a:endParaRPr>
          </a:p>
          <a:p>
            <a:pPr marL="457200" indent="-457200"/>
            <a:r>
              <a:rPr lang="en-US" altLang="en-US" dirty="0"/>
              <a:t>T. Redman. Data Quality: Management and Technology. Bantam Books, 1992</a:t>
            </a:r>
          </a:p>
          <a:p>
            <a:pPr marL="457200" indent="-457200"/>
            <a:r>
              <a:rPr lang="en-US" altLang="en-US" dirty="0"/>
              <a:t>R. Wang, V. </a:t>
            </a:r>
            <a:r>
              <a:rPr lang="en-US" altLang="en-US" dirty="0" err="1"/>
              <a:t>Storey</a:t>
            </a:r>
            <a:r>
              <a:rPr lang="en-US" altLang="en-US" dirty="0"/>
              <a:t>, and C. Firth. A framework for analysis of data quality research. IEEE Trans. Knowledge and Data Engineering, 7:623-640, </a:t>
            </a:r>
            <a:r>
              <a:rPr lang="en-US" altLang="en-US" dirty="0" smtClean="0"/>
              <a:t>1995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694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Noisy</a:t>
            </a:r>
            <a:r>
              <a:rPr lang="zh-CN" altLang="en-US" smtClean="0"/>
              <a:t> </a:t>
            </a:r>
            <a:r>
              <a:rPr lang="en-US" altLang="zh-CN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 smtClean="0"/>
              <a:t>Noise: random error or variance in a measured variable</a:t>
            </a:r>
          </a:p>
          <a:p>
            <a:r>
              <a:rPr lang="en-US" altLang="en-US" dirty="0" smtClean="0"/>
              <a:t>Incorrect attribute values may be due to</a:t>
            </a:r>
          </a:p>
          <a:p>
            <a:pPr lvl="1"/>
            <a:r>
              <a:rPr lang="en-US" altLang="en-US" dirty="0" smtClean="0"/>
              <a:t>Faulty data collection instruments</a:t>
            </a:r>
          </a:p>
          <a:p>
            <a:pPr lvl="1"/>
            <a:r>
              <a:rPr lang="en-US" altLang="en-US" dirty="0" smtClean="0"/>
              <a:t>Data transmission problems</a:t>
            </a:r>
          </a:p>
          <a:p>
            <a:pPr lvl="1"/>
            <a:r>
              <a:rPr lang="en-US" altLang="en-US" dirty="0" smtClean="0"/>
              <a:t>Technology limitation</a:t>
            </a:r>
          </a:p>
          <a:p>
            <a:pPr lvl="1"/>
            <a:r>
              <a:rPr lang="en-US" altLang="en-US" dirty="0" smtClean="0"/>
              <a:t>Inconsistency in naming convention </a:t>
            </a:r>
          </a:p>
          <a:p>
            <a:r>
              <a:rPr lang="en-US" altLang="en-US" dirty="0" smtClean="0"/>
              <a:t>Other data problems</a:t>
            </a:r>
          </a:p>
          <a:p>
            <a:pPr lvl="1"/>
            <a:r>
              <a:rPr lang="en-US" altLang="en-US" dirty="0" smtClean="0"/>
              <a:t>Duplicate records</a:t>
            </a:r>
          </a:p>
          <a:p>
            <a:pPr lvl="1"/>
            <a:r>
              <a:rPr lang="en-US" altLang="en-US" dirty="0" smtClean="0"/>
              <a:t>Incomplete data</a:t>
            </a:r>
          </a:p>
          <a:p>
            <a:pPr lvl="1"/>
            <a:r>
              <a:rPr lang="en-US" altLang="en-US" dirty="0" smtClean="0"/>
              <a:t>Inconsistent data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6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Handle Noisy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400" dirty="0"/>
              <a:t>Binning</a:t>
            </a:r>
          </a:p>
          <a:p>
            <a:pPr lvl="1"/>
            <a:r>
              <a:rPr lang="en-US" altLang="en-US" sz="2400" dirty="0"/>
              <a:t>First sort data and partition into (equal-frequency) bins</a:t>
            </a:r>
          </a:p>
          <a:p>
            <a:pPr lvl="1"/>
            <a:r>
              <a:rPr lang="en-US" altLang="en-US" sz="2400" dirty="0"/>
              <a:t>Then one can </a:t>
            </a:r>
            <a:r>
              <a:rPr lang="en-US" altLang="en-US" sz="2400" dirty="0">
                <a:solidFill>
                  <a:srgbClr val="FF0000"/>
                </a:solidFill>
              </a:rPr>
              <a:t>smooth by bin means, smooth by bin median, smooth by bin boundaries</a:t>
            </a:r>
            <a:r>
              <a:rPr lang="en-US" altLang="en-US" sz="2400" dirty="0"/>
              <a:t>, etc.</a:t>
            </a:r>
          </a:p>
          <a:p>
            <a:r>
              <a:rPr lang="en-US" altLang="en-US" sz="2400" dirty="0"/>
              <a:t>Regression</a:t>
            </a:r>
          </a:p>
          <a:p>
            <a:pPr lvl="1"/>
            <a:r>
              <a:rPr lang="en-US" altLang="en-US" sz="2400" dirty="0"/>
              <a:t>Smooth by fitting the data into regression functions</a:t>
            </a:r>
          </a:p>
          <a:p>
            <a:r>
              <a:rPr lang="en-US" altLang="en-US" sz="2400" dirty="0"/>
              <a:t>Clustering</a:t>
            </a:r>
          </a:p>
          <a:p>
            <a:pPr lvl="1"/>
            <a:r>
              <a:rPr lang="en-US" altLang="en-US" sz="2400" dirty="0"/>
              <a:t>Detect and remove outliers</a:t>
            </a:r>
          </a:p>
          <a:p>
            <a:r>
              <a:rPr lang="en-US" altLang="en-US" sz="2400" dirty="0"/>
              <a:t>Semi-supervised: Combined computer and human inspection</a:t>
            </a:r>
          </a:p>
          <a:p>
            <a:pPr lvl="1"/>
            <a:r>
              <a:rPr lang="en-US" altLang="en-US" sz="2400" dirty="0"/>
              <a:t>Detect suspicious values and check by human (e.g., deal with possible outliers</a:t>
            </a:r>
            <a:r>
              <a:rPr lang="en-US" altLang="en-US" sz="2400" dirty="0" smtClean="0"/>
              <a:t>)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2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Data</a:t>
            </a:r>
            <a:r>
              <a:rPr lang="zh-CN" altLang="en-US" smtClean="0"/>
              <a:t> </a:t>
            </a:r>
            <a:r>
              <a:rPr lang="en-US" altLang="zh-CN" smtClean="0"/>
              <a:t>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Data cleaning</a:t>
            </a:r>
          </a:p>
          <a:p>
            <a:r>
              <a:rPr lang="en-US" altLang="en-US" b="1" dirty="0" smtClean="0"/>
              <a:t>Data integration</a:t>
            </a:r>
          </a:p>
          <a:p>
            <a:r>
              <a:rPr lang="en-US" altLang="en-US" dirty="0" smtClean="0"/>
              <a:t>Data reduction</a:t>
            </a:r>
            <a:endParaRPr lang="zh-CN" altLang="en-US" dirty="0" smtClean="0"/>
          </a:p>
          <a:p>
            <a:r>
              <a:rPr lang="en-US" altLang="en-US" dirty="0" smtClean="0"/>
              <a:t>Dimensionality reduction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96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48028</TotalTime>
  <Words>3435</Words>
  <Application>Microsoft Macintosh PowerPoint</Application>
  <PresentationFormat>On-screen Show (4:3)</PresentationFormat>
  <Paragraphs>592</Paragraphs>
  <Slides>63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63</vt:i4>
      </vt:variant>
    </vt:vector>
  </HeadingPairs>
  <TitlesOfParts>
    <vt:vector size="77" baseType="lpstr">
      <vt:lpstr>Calibri</vt:lpstr>
      <vt:lpstr>Cambria Math</vt:lpstr>
      <vt:lpstr>Corbel</vt:lpstr>
      <vt:lpstr>Mangal</vt:lpstr>
      <vt:lpstr>Symbol</vt:lpstr>
      <vt:lpstr>Tahoma</vt:lpstr>
      <vt:lpstr>Times New Roman</vt:lpstr>
      <vt:lpstr>Wingdings</vt:lpstr>
      <vt:lpstr>华文楷体</vt:lpstr>
      <vt:lpstr>Arial</vt:lpstr>
      <vt:lpstr>Office Theme</vt:lpstr>
      <vt:lpstr>Equation</vt:lpstr>
      <vt:lpstr>Bitmap Image</vt:lpstr>
      <vt:lpstr>Chart</vt:lpstr>
      <vt:lpstr>Chapter 3. Data Processing</vt:lpstr>
      <vt:lpstr>Why? Data Quality Issues</vt:lpstr>
      <vt:lpstr>Data Preprocessing</vt:lpstr>
      <vt:lpstr>Data Cleaning</vt:lpstr>
      <vt:lpstr>Incomplete (Missing) Data</vt:lpstr>
      <vt:lpstr>How to Handle Missing Data?</vt:lpstr>
      <vt:lpstr>Noisy Data</vt:lpstr>
      <vt:lpstr>How to Handle Noisy Data?</vt:lpstr>
      <vt:lpstr>Data Preprocessing</vt:lpstr>
      <vt:lpstr>Data Integration</vt:lpstr>
      <vt:lpstr>Handling Redundancy in Data Integration</vt:lpstr>
      <vt:lpstr>Correlation Analysis</vt:lpstr>
      <vt:lpstr>Correlation Analysis</vt:lpstr>
      <vt:lpstr>Correlation Analysis</vt:lpstr>
      <vt:lpstr>Correlation Analysis (for Categorical Data)</vt:lpstr>
      <vt:lpstr>Example: Chi-Square Calculation</vt:lpstr>
      <vt:lpstr>Example: Chi-Square Calculation</vt:lpstr>
      <vt:lpstr>Correlation Analysis (for Categorical Data)</vt:lpstr>
      <vt:lpstr>Variance for Single Variable (for Numerical Data)</vt:lpstr>
      <vt:lpstr>Covariance for Two Variables</vt:lpstr>
      <vt:lpstr>Example: Calculation of Covariance</vt:lpstr>
      <vt:lpstr>Correlation between Two Numerical Variables</vt:lpstr>
      <vt:lpstr>Visualizing Changes of Correlation Coefficient</vt:lpstr>
      <vt:lpstr>Covariance Matrix</vt:lpstr>
      <vt:lpstr>Announcement</vt:lpstr>
      <vt:lpstr>Chapter 3. Data Processing</vt:lpstr>
      <vt:lpstr>Data Preprocessing</vt:lpstr>
      <vt:lpstr>Data Reduction</vt:lpstr>
      <vt:lpstr>Regression Analysis</vt:lpstr>
      <vt:lpstr>Regression Analysis (cont.)</vt:lpstr>
      <vt:lpstr>Linear Regression</vt:lpstr>
      <vt:lpstr>Nonlinear Regression</vt:lpstr>
      <vt:lpstr>Log-Linear Model</vt:lpstr>
      <vt:lpstr>Multiple Regression</vt:lpstr>
      <vt:lpstr>Histogram Analysis</vt:lpstr>
      <vt:lpstr>Clustering</vt:lpstr>
      <vt:lpstr>Sampling</vt:lpstr>
      <vt:lpstr>Stratified Sampling</vt:lpstr>
      <vt:lpstr>Recall: Data Reduction</vt:lpstr>
      <vt:lpstr>Parametric vs. Non-Parametric Data Reduction Methods </vt:lpstr>
      <vt:lpstr>Data Compression</vt:lpstr>
      <vt:lpstr>Wavelet Transform: A Data Compression Technique</vt:lpstr>
      <vt:lpstr>Wavelet Transformation</vt:lpstr>
      <vt:lpstr>Normalization</vt:lpstr>
      <vt:lpstr>Normalization (cont.)</vt:lpstr>
      <vt:lpstr>Data Preprocessing</vt:lpstr>
      <vt:lpstr>Dimensionality Reduction</vt:lpstr>
      <vt:lpstr>Dimensionality Reduction Techniques</vt:lpstr>
      <vt:lpstr>Principal Component Analysis (PCA)</vt:lpstr>
      <vt:lpstr>PCA (cont.)</vt:lpstr>
      <vt:lpstr>PCA (cont.)</vt:lpstr>
      <vt:lpstr>Eigenvectors (cont.)</vt:lpstr>
      <vt:lpstr>Eigenvectors (cont.)</vt:lpstr>
      <vt:lpstr>PCA and Eigenvectors</vt:lpstr>
      <vt:lpstr>PCA and Eigenvectors (cont.)</vt:lpstr>
      <vt:lpstr>Ex. Eigenvalues</vt:lpstr>
      <vt:lpstr>Ex. Eigenvectors</vt:lpstr>
      <vt:lpstr>Ex. Eigenvectors (cont.)</vt:lpstr>
      <vt:lpstr>Ex. Eigenvalues (cont.)</vt:lpstr>
      <vt:lpstr>Attribute Subset Selection</vt:lpstr>
      <vt:lpstr>Heuristic Search in Attribute Selection</vt:lpstr>
      <vt:lpstr>Summary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2005</cp:revision>
  <cp:lastPrinted>2017-01-15T22:23:57Z</cp:lastPrinted>
  <dcterms:created xsi:type="dcterms:W3CDTF">2015-05-16T14:51:23Z</dcterms:created>
  <dcterms:modified xsi:type="dcterms:W3CDTF">2017-06-07T16:37:11Z</dcterms:modified>
</cp:coreProperties>
</file>